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 id="280" r:id="rId25"/>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C5C1C1-DDA5-4E98-9505-694509B638A4}">
          <p14:sldIdLst>
            <p14:sldId id="256"/>
            <p14:sldId id="257"/>
            <p14:sldId id="259"/>
          </p14:sldIdLst>
        </p14:section>
        <p14:section name="Drawing Preparation in CorelDraw" id="{5AFEE394-2974-4464-A98E-F6517A6F1B9D}">
          <p14:sldIdLst>
            <p14:sldId id="260"/>
            <p14:sldId id="261"/>
            <p14:sldId id="262"/>
            <p14:sldId id="263"/>
            <p14:sldId id="264"/>
            <p14:sldId id="265"/>
          </p14:sldIdLst>
        </p14:section>
        <p14:section name="Cut Settings" id="{EE3DC94B-6898-45BA-977E-3FE9185F8574}">
          <p14:sldIdLst>
            <p14:sldId id="266"/>
            <p14:sldId id="267"/>
            <p14:sldId id="268"/>
            <p14:sldId id="269"/>
            <p14:sldId id="270"/>
            <p14:sldId id="271"/>
          </p14:sldIdLst>
        </p14:section>
        <p14:section name="Cutting Environment" id="{D3847F46-DC54-478B-82CE-D15796BE9F02}">
          <p14:sldIdLst>
            <p14:sldId id="272"/>
            <p14:sldId id="273"/>
          </p14:sldIdLst>
        </p14:section>
        <p14:section name="Move Drawings" id="{71F9C661-CF16-45C3-BE5A-522DDA31DBB8}">
          <p14:sldIdLst>
            <p14:sldId id="274"/>
            <p14:sldId id="275"/>
            <p14:sldId id="276"/>
          </p14:sldIdLst>
        </p14:section>
        <p14:section name="Cutting" id="{91E16549-570A-4FC2-A216-384D7D508774}">
          <p14:sldIdLst>
            <p14:sldId id="277"/>
            <p14:sldId id="279"/>
          </p14:sldIdLst>
        </p14:section>
        <p14:section name="After Cutting" id="{9A8CEEE3-DE9F-47DD-9F13-C14D1D0E5DFB}">
          <p14:sldIdLst>
            <p14:sldId id="278"/>
            <p14:sldId id="280"/>
          </p14:sldIdLst>
        </p14:section>
      </p14:sectionLst>
    </p:ext>
    <p:ext uri="{EFAFB233-063F-42B5-8137-9DF3F51BA10A}">
      <p15:sldGuideLst xmlns:p15="http://schemas.microsoft.com/office/powerpoint/2012/main">
        <p15:guide id="1" orient="horz" pos="5859" userDrawn="1">
          <p15:clr>
            <a:srgbClr val="A4A3A4"/>
          </p15:clr>
        </p15:guide>
        <p15:guide id="2" pos="176" userDrawn="1">
          <p15:clr>
            <a:srgbClr val="A4A3A4"/>
          </p15:clr>
        </p15:guide>
        <p15:guide id="3" orient="horz" pos="189" userDrawn="1">
          <p15:clr>
            <a:srgbClr val="A4A3A4"/>
          </p15:clr>
        </p15:guide>
        <p15:guide id="4" pos="79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26" autoAdjust="0"/>
  </p:normalViewPr>
  <p:slideViewPr>
    <p:cSldViewPr snapToGrid="0" showGuides="1">
      <p:cViewPr varScale="1">
        <p:scale>
          <a:sx n="56" d="100"/>
          <a:sy n="56" d="100"/>
        </p:scale>
        <p:origin x="1531" y="58"/>
      </p:cViewPr>
      <p:guideLst>
        <p:guide orient="horz" pos="5859"/>
        <p:guide pos="176"/>
        <p:guide orient="horz" pos="189"/>
        <p:guide pos="79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US"/>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866937-EAB5-4033-BBB5-5036D6047896}" type="datetimeFigureOut">
              <a:rPr lang="en-SG" smtClean="0"/>
              <a:t>8/2/2022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395355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866937-EAB5-4033-BBB5-5036D6047896}" type="datetimeFigureOut">
              <a:rPr lang="en-SG" smtClean="0"/>
              <a:t>8/2/2022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876723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866937-EAB5-4033-BBB5-5036D6047896}" type="datetimeFigureOut">
              <a:rPr lang="en-SG" smtClean="0"/>
              <a:t>8/2/2022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266618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866937-EAB5-4033-BBB5-5036D6047896}" type="datetimeFigureOut">
              <a:rPr lang="en-SG" smtClean="0"/>
              <a:t>8/2/2022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3206302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US"/>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866937-EAB5-4033-BBB5-5036D6047896}" type="datetimeFigureOut">
              <a:rPr lang="en-SG" smtClean="0"/>
              <a:t>8/2/2022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4153635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866937-EAB5-4033-BBB5-5036D6047896}" type="datetimeFigureOut">
              <a:rPr lang="en-SG" smtClean="0"/>
              <a:t>8/2/2022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3491582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866937-EAB5-4033-BBB5-5036D6047896}" type="datetimeFigureOut">
              <a:rPr lang="en-SG" smtClean="0"/>
              <a:t>8/2/2022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282680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866937-EAB5-4033-BBB5-5036D6047896}" type="datetimeFigureOut">
              <a:rPr lang="en-SG" smtClean="0"/>
              <a:t>8/2/2022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88825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866937-EAB5-4033-BBB5-5036D6047896}" type="datetimeFigureOut">
              <a:rPr lang="en-SG" smtClean="0"/>
              <a:t>8/2/2022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3562145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89866937-EAB5-4033-BBB5-5036D6047896}" type="datetimeFigureOut">
              <a:rPr lang="en-SG" smtClean="0"/>
              <a:t>8/2/2022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229584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89866937-EAB5-4033-BBB5-5036D6047896}" type="datetimeFigureOut">
              <a:rPr lang="en-SG" smtClean="0"/>
              <a:t>8/2/2022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93FF971-FFC1-40F9-8EFF-19A5D936C16F}" type="slidenum">
              <a:rPr lang="en-SG" smtClean="0"/>
              <a:t>‹#›</a:t>
            </a:fld>
            <a:endParaRPr lang="en-SG"/>
          </a:p>
        </p:txBody>
      </p:sp>
    </p:spTree>
    <p:extLst>
      <p:ext uri="{BB962C8B-B14F-4D97-AF65-F5344CB8AC3E}">
        <p14:creationId xmlns:p14="http://schemas.microsoft.com/office/powerpoint/2010/main" val="406949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89866937-EAB5-4033-BBB5-5036D6047896}" type="datetimeFigureOut">
              <a:rPr lang="en-SG" smtClean="0"/>
              <a:t>8/2/2022</a:t>
            </a:fld>
            <a:endParaRPr lang="en-SG"/>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F93FF971-FFC1-40F9-8EFF-19A5D936C16F}" type="slidenum">
              <a:rPr lang="en-SG" smtClean="0"/>
              <a:t>‹#›</a:t>
            </a:fld>
            <a:endParaRPr lang="en-SG"/>
          </a:p>
        </p:txBody>
      </p:sp>
    </p:spTree>
    <p:extLst>
      <p:ext uri="{BB962C8B-B14F-4D97-AF65-F5344CB8AC3E}">
        <p14:creationId xmlns:p14="http://schemas.microsoft.com/office/powerpoint/2010/main" val="1601764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slideLayout" Target="../slideLayouts/slideLayout7.xml"/><Relationship Id="rId7" Type="http://schemas.openxmlformats.org/officeDocument/2006/relationships/image" Target="../media/image29.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ablab SP">
            <a:extLst>
              <a:ext uri="{FF2B5EF4-FFF2-40B4-BE49-F238E27FC236}">
                <a16:creationId xmlns:a16="http://schemas.microsoft.com/office/drawing/2014/main" id="{F0B33E3D-2256-4847-8F98-2303B7DBF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60" y="3262788"/>
            <a:ext cx="10744880" cy="307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441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8B2B48-3E80-4258-A7BC-9C0C0298A5AE}"/>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8</a:t>
            </a:r>
          </a:p>
        </p:txBody>
      </p:sp>
      <p:sp>
        <p:nvSpPr>
          <p:cNvPr id="5" name="TextBox 4">
            <a:extLst>
              <a:ext uri="{FF2B5EF4-FFF2-40B4-BE49-F238E27FC236}">
                <a16:creationId xmlns:a16="http://schemas.microsoft.com/office/drawing/2014/main" id="{C94F1672-E166-42D6-A497-97DE28849FF6}"/>
              </a:ext>
            </a:extLst>
          </p:cNvPr>
          <p:cNvSpPr txBox="1"/>
          <p:nvPr/>
        </p:nvSpPr>
        <p:spPr>
          <a:xfrm>
            <a:off x="289197" y="980495"/>
            <a:ext cx="12242800" cy="830997"/>
          </a:xfrm>
          <a:prstGeom prst="rect">
            <a:avLst/>
          </a:prstGeom>
          <a:noFill/>
        </p:spPr>
        <p:txBody>
          <a:bodyPr wrap="square" rtlCol="0">
            <a:spAutoFit/>
          </a:bodyPr>
          <a:lstStyle/>
          <a:p>
            <a:r>
              <a:rPr lang="en-US" sz="2400" dirty="0">
                <a:latin typeface="Arial Rounded MT Bold" panose="020F0704030504030204" pitchFamily="34" charset="0"/>
              </a:rPr>
              <a:t>When the drawing is ready for printing click “Print” and a menu will pop up. Click the “Setting” icon.</a:t>
            </a:r>
          </a:p>
        </p:txBody>
      </p:sp>
      <p:grpSp>
        <p:nvGrpSpPr>
          <p:cNvPr id="7" name="Group 6">
            <a:extLst>
              <a:ext uri="{FF2B5EF4-FFF2-40B4-BE49-F238E27FC236}">
                <a16:creationId xmlns:a16="http://schemas.microsoft.com/office/drawing/2014/main" id="{C22519DC-8C1C-4427-97C2-15900A73C0A8}"/>
              </a:ext>
            </a:extLst>
          </p:cNvPr>
          <p:cNvGrpSpPr/>
          <p:nvPr/>
        </p:nvGrpSpPr>
        <p:grpSpPr>
          <a:xfrm>
            <a:off x="279400" y="2403565"/>
            <a:ext cx="12262395" cy="6897597"/>
            <a:chOff x="279400" y="2403565"/>
            <a:chExt cx="12262395" cy="6897597"/>
          </a:xfrm>
        </p:grpSpPr>
        <p:pic>
          <p:nvPicPr>
            <p:cNvPr id="4" name="Picture 3" descr="A screenshot of a computer&#10;&#10;Description automatically generated">
              <a:extLst>
                <a:ext uri="{FF2B5EF4-FFF2-40B4-BE49-F238E27FC236}">
                  <a16:creationId xmlns:a16="http://schemas.microsoft.com/office/drawing/2014/main" id="{5E31801C-A9D6-4D03-80E3-88941EF99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03565"/>
              <a:ext cx="12262395" cy="6897597"/>
            </a:xfrm>
            <a:prstGeom prst="rect">
              <a:avLst/>
            </a:prstGeom>
          </p:spPr>
        </p:pic>
        <p:sp>
          <p:nvSpPr>
            <p:cNvPr id="3" name="Rectangle 2">
              <a:extLst>
                <a:ext uri="{FF2B5EF4-FFF2-40B4-BE49-F238E27FC236}">
                  <a16:creationId xmlns:a16="http://schemas.microsoft.com/office/drawing/2014/main" id="{0E6B98E8-C98F-4ECA-B0C0-0CE293FE8CBB}"/>
                </a:ext>
              </a:extLst>
            </p:cNvPr>
            <p:cNvSpPr/>
            <p:nvPr/>
          </p:nvSpPr>
          <p:spPr>
            <a:xfrm>
              <a:off x="6875780" y="4559300"/>
              <a:ext cx="241300" cy="2413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Arrow: Right 5">
              <a:extLst>
                <a:ext uri="{FF2B5EF4-FFF2-40B4-BE49-F238E27FC236}">
                  <a16:creationId xmlns:a16="http://schemas.microsoft.com/office/drawing/2014/main" id="{15744724-0B6A-497D-B30A-2355859A5B34}"/>
                </a:ext>
              </a:extLst>
            </p:cNvPr>
            <p:cNvSpPr/>
            <p:nvPr/>
          </p:nvSpPr>
          <p:spPr>
            <a:xfrm rot="10800000">
              <a:off x="7178040" y="4559300"/>
              <a:ext cx="472440" cy="2667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565015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EA5DF-67EE-4640-AC61-19FA2A368564}"/>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9</a:t>
            </a:r>
          </a:p>
        </p:txBody>
      </p:sp>
      <p:pic>
        <p:nvPicPr>
          <p:cNvPr id="6" name="Picture 5" descr="Graphical user interface&#10;&#10;Description automatically generated">
            <a:extLst>
              <a:ext uri="{FF2B5EF4-FFF2-40B4-BE49-F238E27FC236}">
                <a16:creationId xmlns:a16="http://schemas.microsoft.com/office/drawing/2014/main" id="{429BBDCC-AEC7-46A0-ADBA-C4BF02BA1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99" y="2414588"/>
            <a:ext cx="12242801" cy="6886575"/>
          </a:xfrm>
          <a:prstGeom prst="rect">
            <a:avLst/>
          </a:prstGeom>
        </p:spPr>
      </p:pic>
      <p:sp>
        <p:nvSpPr>
          <p:cNvPr id="7" name="TextBox 6">
            <a:extLst>
              <a:ext uri="{FF2B5EF4-FFF2-40B4-BE49-F238E27FC236}">
                <a16:creationId xmlns:a16="http://schemas.microsoft.com/office/drawing/2014/main" id="{82694A0A-AD19-49D1-A061-37271CE6BEAE}"/>
              </a:ext>
            </a:extLst>
          </p:cNvPr>
          <p:cNvSpPr txBox="1"/>
          <p:nvPr/>
        </p:nvSpPr>
        <p:spPr>
          <a:xfrm>
            <a:off x="279399" y="884813"/>
            <a:ext cx="12242800" cy="1200329"/>
          </a:xfrm>
          <a:prstGeom prst="rect">
            <a:avLst/>
          </a:prstGeom>
          <a:noFill/>
        </p:spPr>
        <p:txBody>
          <a:bodyPr wrap="square" rtlCol="0">
            <a:spAutoFit/>
          </a:bodyPr>
          <a:lstStyle/>
          <a:p>
            <a:r>
              <a:rPr lang="en-US" sz="2400" dirty="0">
                <a:latin typeface="Arial Rounded MT Bold" panose="020F0704030504030204" pitchFamily="34" charset="0"/>
              </a:rPr>
              <a:t>A new menu will pop up. Click the “Load” button to load the pre-set cutting settings. This is recommended if you are not familiar with the laser cutting procedures. </a:t>
            </a:r>
            <a:endParaRPr lang="en-SG" sz="2400" dirty="0">
              <a:latin typeface="Arial Rounded MT Bold" panose="020F0704030504030204" pitchFamily="34" charset="0"/>
            </a:endParaRPr>
          </a:p>
        </p:txBody>
      </p:sp>
      <p:sp>
        <p:nvSpPr>
          <p:cNvPr id="3" name="Rectangle 2">
            <a:extLst>
              <a:ext uri="{FF2B5EF4-FFF2-40B4-BE49-F238E27FC236}">
                <a16:creationId xmlns:a16="http://schemas.microsoft.com/office/drawing/2014/main" id="{110B4E03-CA21-4829-9A11-883135C1B4FB}"/>
              </a:ext>
            </a:extLst>
          </p:cNvPr>
          <p:cNvSpPr/>
          <p:nvPr/>
        </p:nvSpPr>
        <p:spPr>
          <a:xfrm>
            <a:off x="8021320" y="7320280"/>
            <a:ext cx="1066800" cy="41148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Arrow: Right 3">
            <a:extLst>
              <a:ext uri="{FF2B5EF4-FFF2-40B4-BE49-F238E27FC236}">
                <a16:creationId xmlns:a16="http://schemas.microsoft.com/office/drawing/2014/main" id="{F36856B3-971F-449E-A1A1-2E78DF0AE43E}"/>
              </a:ext>
            </a:extLst>
          </p:cNvPr>
          <p:cNvSpPr/>
          <p:nvPr/>
        </p:nvSpPr>
        <p:spPr>
          <a:xfrm>
            <a:off x="7147560" y="7289800"/>
            <a:ext cx="792480" cy="4724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88342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EA6491-6A65-432C-974C-B528B596836C}"/>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10</a:t>
            </a:r>
          </a:p>
        </p:txBody>
      </p:sp>
      <p:pic>
        <p:nvPicPr>
          <p:cNvPr id="4" name="Picture 3" descr="A screenshot of a computer&#10;&#10;Description automatically generated with medium confidence">
            <a:extLst>
              <a:ext uri="{FF2B5EF4-FFF2-40B4-BE49-F238E27FC236}">
                <a16:creationId xmlns:a16="http://schemas.microsoft.com/office/drawing/2014/main" id="{7A45BFB8-BA67-411B-8FCE-A4F7BE33D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6"/>
            <a:ext cx="12242800" cy="6886575"/>
          </a:xfrm>
          <a:prstGeom prst="rect">
            <a:avLst/>
          </a:prstGeom>
        </p:spPr>
      </p:pic>
      <p:sp>
        <p:nvSpPr>
          <p:cNvPr id="5" name="TextBox 4">
            <a:extLst>
              <a:ext uri="{FF2B5EF4-FFF2-40B4-BE49-F238E27FC236}">
                <a16:creationId xmlns:a16="http://schemas.microsoft.com/office/drawing/2014/main" id="{25ABAA29-490C-45FF-88E6-2E0981394631}"/>
              </a:ext>
            </a:extLst>
          </p:cNvPr>
          <p:cNvSpPr txBox="1"/>
          <p:nvPr/>
        </p:nvSpPr>
        <p:spPr>
          <a:xfrm>
            <a:off x="279400" y="1097280"/>
            <a:ext cx="12242800" cy="830997"/>
          </a:xfrm>
          <a:prstGeom prst="rect">
            <a:avLst/>
          </a:prstGeom>
          <a:noFill/>
        </p:spPr>
        <p:txBody>
          <a:bodyPr wrap="square" rtlCol="0">
            <a:spAutoFit/>
          </a:bodyPr>
          <a:lstStyle/>
          <a:p>
            <a:r>
              <a:rPr lang="en-US" sz="2400" dirty="0">
                <a:latin typeface="Arial Rounded MT Bold" panose="020F0704030504030204" pitchFamily="34" charset="0"/>
              </a:rPr>
              <a:t>A list of materials will show up. Select the materials that you will be using. Here “5mm plywood” is chosen as an example.</a:t>
            </a:r>
            <a:endParaRPr lang="en-SG" sz="2400" dirty="0">
              <a:latin typeface="Arial Rounded MT Bold" panose="020F0704030504030204" pitchFamily="34" charset="0"/>
            </a:endParaRPr>
          </a:p>
        </p:txBody>
      </p:sp>
    </p:spTree>
    <p:extLst>
      <p:ext uri="{BB962C8B-B14F-4D97-AF65-F5344CB8AC3E}">
        <p14:creationId xmlns:p14="http://schemas.microsoft.com/office/powerpoint/2010/main" val="3840657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9829F3-C1BA-4D3C-96A7-7CF0B8E42F8F}"/>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11</a:t>
            </a:r>
          </a:p>
        </p:txBody>
      </p:sp>
      <p:sp>
        <p:nvSpPr>
          <p:cNvPr id="5" name="TextBox 4">
            <a:extLst>
              <a:ext uri="{FF2B5EF4-FFF2-40B4-BE49-F238E27FC236}">
                <a16:creationId xmlns:a16="http://schemas.microsoft.com/office/drawing/2014/main" id="{6D677CA9-27EA-44DF-BC75-91B23611CF5C}"/>
              </a:ext>
            </a:extLst>
          </p:cNvPr>
          <p:cNvSpPr txBox="1"/>
          <p:nvPr/>
        </p:nvSpPr>
        <p:spPr>
          <a:xfrm>
            <a:off x="279400" y="844927"/>
            <a:ext cx="12242800" cy="1569660"/>
          </a:xfrm>
          <a:prstGeom prst="rect">
            <a:avLst/>
          </a:prstGeom>
          <a:noFill/>
        </p:spPr>
        <p:txBody>
          <a:bodyPr wrap="square" rtlCol="0">
            <a:spAutoFit/>
          </a:bodyPr>
          <a:lstStyle/>
          <a:p>
            <a:r>
              <a:rPr lang="en-US" sz="2400" dirty="0">
                <a:latin typeface="Arial Rounded MT Bold" panose="020F0704030504030204" pitchFamily="34" charset="0"/>
              </a:rPr>
              <a:t>After the settings have been loaded, double check whether the colors has the correct cut settings or not. Here, red is originally set as “</a:t>
            </a:r>
            <a:r>
              <a:rPr lang="en-US" sz="2400" dirty="0" err="1">
                <a:latin typeface="Arial Rounded MT Bold" panose="020F0704030504030204" pitchFamily="34" charset="0"/>
              </a:rPr>
              <a:t>Rast</a:t>
            </a:r>
            <a:r>
              <a:rPr lang="en-US" sz="2400" dirty="0">
                <a:latin typeface="Arial Rounded MT Bold" panose="020F0704030504030204" pitchFamily="34" charset="0"/>
              </a:rPr>
              <a:t>/</a:t>
            </a:r>
            <a:r>
              <a:rPr lang="en-US" sz="2400" dirty="0" err="1">
                <a:latin typeface="Arial Rounded MT Bold" panose="020F0704030504030204" pitchFamily="34" charset="0"/>
              </a:rPr>
              <a:t>Vect</a:t>
            </a:r>
            <a:r>
              <a:rPr lang="en-US" sz="2400" dirty="0">
                <a:latin typeface="Arial Rounded MT Bold" panose="020F0704030504030204" pitchFamily="34" charset="0"/>
              </a:rPr>
              <a:t>”. In the drawing, red is meant for vector cutting so it was changed to “</a:t>
            </a:r>
            <a:r>
              <a:rPr lang="en-US" sz="2400" dirty="0" err="1">
                <a:latin typeface="Arial Rounded MT Bold" panose="020F0704030504030204" pitchFamily="34" charset="0"/>
              </a:rPr>
              <a:t>Vect</a:t>
            </a:r>
            <a:r>
              <a:rPr lang="en-US" sz="2400" dirty="0">
                <a:latin typeface="Arial Rounded MT Bold" panose="020F0704030504030204" pitchFamily="34" charset="0"/>
              </a:rPr>
              <a:t>”. After changing, click “Set”.</a:t>
            </a:r>
            <a:endParaRPr lang="en-SG" sz="2400" dirty="0">
              <a:latin typeface="Arial Rounded MT Bold" panose="020F0704030504030204" pitchFamily="34" charset="0"/>
            </a:endParaRPr>
          </a:p>
        </p:txBody>
      </p:sp>
      <p:grpSp>
        <p:nvGrpSpPr>
          <p:cNvPr id="11" name="Group 10">
            <a:extLst>
              <a:ext uri="{FF2B5EF4-FFF2-40B4-BE49-F238E27FC236}">
                <a16:creationId xmlns:a16="http://schemas.microsoft.com/office/drawing/2014/main" id="{08B27770-7E30-486D-8BCF-6B171441F13D}"/>
              </a:ext>
            </a:extLst>
          </p:cNvPr>
          <p:cNvGrpSpPr/>
          <p:nvPr/>
        </p:nvGrpSpPr>
        <p:grpSpPr>
          <a:xfrm>
            <a:off x="279400" y="2414587"/>
            <a:ext cx="12242800" cy="6886575"/>
            <a:chOff x="279400" y="2414587"/>
            <a:chExt cx="12242800" cy="6886575"/>
          </a:xfrm>
        </p:grpSpPr>
        <p:pic>
          <p:nvPicPr>
            <p:cNvPr id="4" name="Picture 3" descr="Graphical user interface&#10;&#10;Description automatically generated">
              <a:extLst>
                <a:ext uri="{FF2B5EF4-FFF2-40B4-BE49-F238E27FC236}">
                  <a16:creationId xmlns:a16="http://schemas.microsoft.com/office/drawing/2014/main" id="{819C42A6-8297-4D05-ACAA-83AE61EF5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7"/>
              <a:ext cx="12242800" cy="6886575"/>
            </a:xfrm>
            <a:prstGeom prst="rect">
              <a:avLst/>
            </a:prstGeom>
          </p:spPr>
        </p:pic>
        <p:sp>
          <p:nvSpPr>
            <p:cNvPr id="3" name="Rectangle 2">
              <a:extLst>
                <a:ext uri="{FF2B5EF4-FFF2-40B4-BE49-F238E27FC236}">
                  <a16:creationId xmlns:a16="http://schemas.microsoft.com/office/drawing/2014/main" id="{5BB6F3FA-8C5A-4F90-9965-0A12D9A6696E}"/>
                </a:ext>
              </a:extLst>
            </p:cNvPr>
            <p:cNvSpPr/>
            <p:nvPr/>
          </p:nvSpPr>
          <p:spPr>
            <a:xfrm>
              <a:off x="2570480" y="3992880"/>
              <a:ext cx="3830320" cy="2794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2766A1D9-B3FC-4375-A745-66C98CDF7C4E}"/>
                </a:ext>
              </a:extLst>
            </p:cNvPr>
            <p:cNvSpPr/>
            <p:nvPr/>
          </p:nvSpPr>
          <p:spPr>
            <a:xfrm>
              <a:off x="2329180" y="3779261"/>
              <a:ext cx="320040" cy="330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SG" dirty="0"/>
            </a:p>
          </p:txBody>
        </p:sp>
        <p:sp>
          <p:nvSpPr>
            <p:cNvPr id="7" name="Rectangle 6">
              <a:extLst>
                <a:ext uri="{FF2B5EF4-FFF2-40B4-BE49-F238E27FC236}">
                  <a16:creationId xmlns:a16="http://schemas.microsoft.com/office/drawing/2014/main" id="{917774D5-5FD9-4ECD-B018-4FAECA0479DD}"/>
                </a:ext>
              </a:extLst>
            </p:cNvPr>
            <p:cNvSpPr/>
            <p:nvPr/>
          </p:nvSpPr>
          <p:spPr>
            <a:xfrm>
              <a:off x="9179560" y="3779260"/>
              <a:ext cx="929640" cy="894339"/>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E7BDA79D-850E-4010-8DA2-DFBA0D97FF4C}"/>
                </a:ext>
              </a:extLst>
            </p:cNvPr>
            <p:cNvSpPr/>
            <p:nvPr/>
          </p:nvSpPr>
          <p:spPr>
            <a:xfrm>
              <a:off x="9949180" y="3522721"/>
              <a:ext cx="320040" cy="330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SG" dirty="0"/>
            </a:p>
          </p:txBody>
        </p:sp>
        <p:sp>
          <p:nvSpPr>
            <p:cNvPr id="9" name="Rectangle 8">
              <a:extLst>
                <a:ext uri="{FF2B5EF4-FFF2-40B4-BE49-F238E27FC236}">
                  <a16:creationId xmlns:a16="http://schemas.microsoft.com/office/drawing/2014/main" id="{9B390A02-3E31-4031-88EE-8CCCFE3603A5}"/>
                </a:ext>
              </a:extLst>
            </p:cNvPr>
            <p:cNvSpPr/>
            <p:nvPr/>
          </p:nvSpPr>
          <p:spPr>
            <a:xfrm>
              <a:off x="8564880" y="5593080"/>
              <a:ext cx="1168400" cy="11176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70C18941-1607-4EE5-B958-CBF5CD9C037B}"/>
                </a:ext>
              </a:extLst>
            </p:cNvPr>
            <p:cNvSpPr/>
            <p:nvPr/>
          </p:nvSpPr>
          <p:spPr>
            <a:xfrm>
              <a:off x="9573260" y="5375015"/>
              <a:ext cx="320040" cy="330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spTree>
    <p:extLst>
      <p:ext uri="{BB962C8B-B14F-4D97-AF65-F5344CB8AC3E}">
        <p14:creationId xmlns:p14="http://schemas.microsoft.com/office/powerpoint/2010/main" val="217610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BAE7A1-8012-4309-9A0C-50CD93284DDF}"/>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12</a:t>
            </a:r>
          </a:p>
        </p:txBody>
      </p:sp>
      <p:sp>
        <p:nvSpPr>
          <p:cNvPr id="5" name="TextBox 4">
            <a:extLst>
              <a:ext uri="{FF2B5EF4-FFF2-40B4-BE49-F238E27FC236}">
                <a16:creationId xmlns:a16="http://schemas.microsoft.com/office/drawing/2014/main" id="{8EBE6A02-8E5E-4A3A-A674-95C98A73DBFB}"/>
              </a:ext>
            </a:extLst>
          </p:cNvPr>
          <p:cNvSpPr txBox="1"/>
          <p:nvPr/>
        </p:nvSpPr>
        <p:spPr>
          <a:xfrm>
            <a:off x="279400" y="884813"/>
            <a:ext cx="12242800" cy="1200329"/>
          </a:xfrm>
          <a:prstGeom prst="rect">
            <a:avLst/>
          </a:prstGeom>
          <a:noFill/>
        </p:spPr>
        <p:txBody>
          <a:bodyPr wrap="square" rtlCol="0">
            <a:spAutoFit/>
          </a:bodyPr>
          <a:lstStyle/>
          <a:p>
            <a:r>
              <a:rPr lang="en-US" sz="2400" dirty="0">
                <a:latin typeface="Arial Rounded MT Bold" panose="020F0704030504030204" pitchFamily="34" charset="0"/>
              </a:rPr>
              <a:t>You will need to skip the colors that you are not using. Here, all colors except “Red” and “Green” are skipped. After the settings has been confirmed, click “Apply” then “OK”. </a:t>
            </a:r>
            <a:endParaRPr lang="en-SG" sz="2400" dirty="0">
              <a:latin typeface="Arial Rounded MT Bold" panose="020F0704030504030204" pitchFamily="34" charset="0"/>
            </a:endParaRPr>
          </a:p>
        </p:txBody>
      </p:sp>
      <p:grpSp>
        <p:nvGrpSpPr>
          <p:cNvPr id="9" name="Group 8">
            <a:extLst>
              <a:ext uri="{FF2B5EF4-FFF2-40B4-BE49-F238E27FC236}">
                <a16:creationId xmlns:a16="http://schemas.microsoft.com/office/drawing/2014/main" id="{1CB891DA-71A3-4922-987B-37B27A41A0B8}"/>
              </a:ext>
            </a:extLst>
          </p:cNvPr>
          <p:cNvGrpSpPr/>
          <p:nvPr/>
        </p:nvGrpSpPr>
        <p:grpSpPr>
          <a:xfrm>
            <a:off x="279400" y="2414586"/>
            <a:ext cx="12242800" cy="6886575"/>
            <a:chOff x="279400" y="2414586"/>
            <a:chExt cx="12242800" cy="6886575"/>
          </a:xfrm>
        </p:grpSpPr>
        <p:pic>
          <p:nvPicPr>
            <p:cNvPr id="4" name="Picture 3" descr="Graphical user interface&#10;&#10;Description automatically generated">
              <a:extLst>
                <a:ext uri="{FF2B5EF4-FFF2-40B4-BE49-F238E27FC236}">
                  <a16:creationId xmlns:a16="http://schemas.microsoft.com/office/drawing/2014/main" id="{BEBF38BD-4FC6-4133-B1F4-9DD7EFFD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6"/>
              <a:ext cx="12242800" cy="6886575"/>
            </a:xfrm>
            <a:prstGeom prst="rect">
              <a:avLst/>
            </a:prstGeom>
          </p:spPr>
        </p:pic>
        <p:sp>
          <p:nvSpPr>
            <p:cNvPr id="3" name="Rectangle 2">
              <a:extLst>
                <a:ext uri="{FF2B5EF4-FFF2-40B4-BE49-F238E27FC236}">
                  <a16:creationId xmlns:a16="http://schemas.microsoft.com/office/drawing/2014/main" id="{8C364B66-9756-4475-8BF8-3B921EDB475D}"/>
                </a:ext>
              </a:extLst>
            </p:cNvPr>
            <p:cNvSpPr/>
            <p:nvPr/>
          </p:nvSpPr>
          <p:spPr>
            <a:xfrm>
              <a:off x="7993380" y="6907530"/>
              <a:ext cx="1108710" cy="3962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F5066E3D-6141-407F-8619-2B9A65EEC5FC}"/>
                </a:ext>
              </a:extLst>
            </p:cNvPr>
            <p:cNvSpPr/>
            <p:nvPr/>
          </p:nvSpPr>
          <p:spPr>
            <a:xfrm>
              <a:off x="7993380" y="7993380"/>
              <a:ext cx="1108710" cy="3962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0A2334A7-2EB1-4AE0-8A10-AA3928A30335}"/>
                </a:ext>
              </a:extLst>
            </p:cNvPr>
            <p:cNvSpPr/>
            <p:nvPr/>
          </p:nvSpPr>
          <p:spPr>
            <a:xfrm>
              <a:off x="7769860" y="6681789"/>
              <a:ext cx="320040" cy="330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SG" dirty="0"/>
            </a:p>
          </p:txBody>
        </p:sp>
        <p:sp>
          <p:nvSpPr>
            <p:cNvPr id="8" name="Oval 7">
              <a:extLst>
                <a:ext uri="{FF2B5EF4-FFF2-40B4-BE49-F238E27FC236}">
                  <a16:creationId xmlns:a16="http://schemas.microsoft.com/office/drawing/2014/main" id="{02DB7D5E-B93D-47F0-8D16-1EDE57A18423}"/>
                </a:ext>
              </a:extLst>
            </p:cNvPr>
            <p:cNvSpPr/>
            <p:nvPr/>
          </p:nvSpPr>
          <p:spPr>
            <a:xfrm>
              <a:off x="7769860" y="7746840"/>
              <a:ext cx="320040" cy="330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SG" dirty="0"/>
            </a:p>
          </p:txBody>
        </p:sp>
      </p:grpSp>
    </p:spTree>
    <p:extLst>
      <p:ext uri="{BB962C8B-B14F-4D97-AF65-F5344CB8AC3E}">
        <p14:creationId xmlns:p14="http://schemas.microsoft.com/office/powerpoint/2010/main" val="2486371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30CC7B-8539-486B-9591-619288782181}"/>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13</a:t>
            </a:r>
          </a:p>
        </p:txBody>
      </p:sp>
      <p:sp>
        <p:nvSpPr>
          <p:cNvPr id="5" name="TextBox 4">
            <a:extLst>
              <a:ext uri="{FF2B5EF4-FFF2-40B4-BE49-F238E27FC236}">
                <a16:creationId xmlns:a16="http://schemas.microsoft.com/office/drawing/2014/main" id="{FF4E7E1C-5BBA-4249-9036-5562A7797363}"/>
              </a:ext>
            </a:extLst>
          </p:cNvPr>
          <p:cNvSpPr txBox="1"/>
          <p:nvPr/>
        </p:nvSpPr>
        <p:spPr>
          <a:xfrm>
            <a:off x="279400" y="1049535"/>
            <a:ext cx="12242800" cy="1200329"/>
          </a:xfrm>
          <a:prstGeom prst="rect">
            <a:avLst/>
          </a:prstGeom>
          <a:noFill/>
        </p:spPr>
        <p:txBody>
          <a:bodyPr wrap="square" rtlCol="0">
            <a:spAutoFit/>
          </a:bodyPr>
          <a:lstStyle/>
          <a:p>
            <a:r>
              <a:rPr lang="en-US" sz="2400" dirty="0">
                <a:latin typeface="Arial Rounded MT Bold" panose="020F0704030504030204" pitchFamily="34" charset="0"/>
              </a:rPr>
              <a:t>You will be brought back to this menu. Click “Print”. You will see another program open. If it does not open automatically,  click twice on the red icon beside the CorelDraw icon in the task bar.</a:t>
            </a:r>
            <a:endParaRPr lang="en-SG" sz="2400" dirty="0">
              <a:latin typeface="Arial Rounded MT Bold" panose="020F0704030504030204" pitchFamily="34" charset="0"/>
            </a:endParaRPr>
          </a:p>
        </p:txBody>
      </p:sp>
      <p:grpSp>
        <p:nvGrpSpPr>
          <p:cNvPr id="11" name="Group 10">
            <a:extLst>
              <a:ext uri="{FF2B5EF4-FFF2-40B4-BE49-F238E27FC236}">
                <a16:creationId xmlns:a16="http://schemas.microsoft.com/office/drawing/2014/main" id="{6D0CEA22-6EEB-44A1-AA33-14062B3A0E50}"/>
              </a:ext>
            </a:extLst>
          </p:cNvPr>
          <p:cNvGrpSpPr/>
          <p:nvPr/>
        </p:nvGrpSpPr>
        <p:grpSpPr>
          <a:xfrm>
            <a:off x="279400" y="2414586"/>
            <a:ext cx="12242800" cy="6935345"/>
            <a:chOff x="279400" y="2414586"/>
            <a:chExt cx="12242800" cy="6935345"/>
          </a:xfrm>
        </p:grpSpPr>
        <p:pic>
          <p:nvPicPr>
            <p:cNvPr id="4" name="Picture 3" descr="A screenshot of a computer&#10;&#10;Description automatically generated">
              <a:extLst>
                <a:ext uri="{FF2B5EF4-FFF2-40B4-BE49-F238E27FC236}">
                  <a16:creationId xmlns:a16="http://schemas.microsoft.com/office/drawing/2014/main" id="{681EE7BE-4E77-4792-860F-9A22C3F26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6"/>
              <a:ext cx="12242800" cy="6886575"/>
            </a:xfrm>
            <a:prstGeom prst="rect">
              <a:avLst/>
            </a:prstGeom>
          </p:spPr>
        </p:pic>
        <p:sp>
          <p:nvSpPr>
            <p:cNvPr id="3" name="Rectangle 2">
              <a:extLst>
                <a:ext uri="{FF2B5EF4-FFF2-40B4-BE49-F238E27FC236}">
                  <a16:creationId xmlns:a16="http://schemas.microsoft.com/office/drawing/2014/main" id="{7C95A7E5-A167-4D78-B1DD-E775116F8979}"/>
                </a:ext>
              </a:extLst>
            </p:cNvPr>
            <p:cNvSpPr/>
            <p:nvPr/>
          </p:nvSpPr>
          <p:spPr>
            <a:xfrm>
              <a:off x="6723888" y="7363968"/>
              <a:ext cx="664464" cy="34747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EC6C1900-1194-40D3-8631-DF3F25876A1A}"/>
                </a:ext>
              </a:extLst>
            </p:cNvPr>
            <p:cNvSpPr/>
            <p:nvPr/>
          </p:nvSpPr>
          <p:spPr>
            <a:xfrm>
              <a:off x="5498592" y="8952357"/>
              <a:ext cx="390144" cy="39757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9579E1BB-65C8-4814-8123-3ED82CE25418}"/>
                </a:ext>
              </a:extLst>
            </p:cNvPr>
            <p:cNvSpPr/>
            <p:nvPr/>
          </p:nvSpPr>
          <p:spPr>
            <a:xfrm>
              <a:off x="6850380" y="6739193"/>
              <a:ext cx="411480" cy="54241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0640AE43-9139-4C77-AC73-01FA91B3B3E4}"/>
                </a:ext>
              </a:extLst>
            </p:cNvPr>
            <p:cNvSpPr/>
            <p:nvPr/>
          </p:nvSpPr>
          <p:spPr>
            <a:xfrm>
              <a:off x="5477256" y="8327582"/>
              <a:ext cx="411480" cy="54241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31164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C0EDED-37CE-4C92-B3F6-9488B89D7180}"/>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14</a:t>
            </a:r>
          </a:p>
        </p:txBody>
      </p:sp>
      <p:pic>
        <p:nvPicPr>
          <p:cNvPr id="4" name="Picture 3" descr="Graphical user interface, text, application&#10;&#10;Description automatically generated">
            <a:extLst>
              <a:ext uri="{FF2B5EF4-FFF2-40B4-BE49-F238E27FC236}">
                <a16:creationId xmlns:a16="http://schemas.microsoft.com/office/drawing/2014/main" id="{FC75D82F-D6E6-4E0C-917B-AA764828C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7"/>
            <a:ext cx="12242800" cy="6886575"/>
          </a:xfrm>
          <a:prstGeom prst="rect">
            <a:avLst/>
          </a:prstGeom>
        </p:spPr>
      </p:pic>
      <p:sp>
        <p:nvSpPr>
          <p:cNvPr id="6" name="TextBox 5">
            <a:extLst>
              <a:ext uri="{FF2B5EF4-FFF2-40B4-BE49-F238E27FC236}">
                <a16:creationId xmlns:a16="http://schemas.microsoft.com/office/drawing/2014/main" id="{030E9030-CE09-4658-A9DF-F544FD081F7C}"/>
              </a:ext>
            </a:extLst>
          </p:cNvPr>
          <p:cNvSpPr txBox="1"/>
          <p:nvPr/>
        </p:nvSpPr>
        <p:spPr>
          <a:xfrm>
            <a:off x="279400" y="1058091"/>
            <a:ext cx="12242800" cy="830997"/>
          </a:xfrm>
          <a:prstGeom prst="rect">
            <a:avLst/>
          </a:prstGeom>
          <a:noFill/>
        </p:spPr>
        <p:txBody>
          <a:bodyPr wrap="square" rtlCol="0">
            <a:spAutoFit/>
          </a:bodyPr>
          <a:lstStyle/>
          <a:p>
            <a:r>
              <a:rPr lang="en-US" sz="2400" dirty="0">
                <a:latin typeface="Arial Rounded MT Bold" panose="020F0704030504030204" pitchFamily="34" charset="0"/>
              </a:rPr>
              <a:t>You will be brought to this environment. Here, you can see the position of the drawing on the material, cutting time and move drawing to the desired location.</a:t>
            </a:r>
            <a:endParaRPr lang="en-SG" sz="2400" dirty="0">
              <a:latin typeface="Arial Rounded MT Bold" panose="020F0704030504030204" pitchFamily="34" charset="0"/>
            </a:endParaRPr>
          </a:p>
        </p:txBody>
      </p:sp>
    </p:spTree>
    <p:extLst>
      <p:ext uri="{BB962C8B-B14F-4D97-AF65-F5344CB8AC3E}">
        <p14:creationId xmlns:p14="http://schemas.microsoft.com/office/powerpoint/2010/main" val="3135806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0DFFE8-1201-4EFE-958B-A4104D60B00E}"/>
              </a:ext>
            </a:extLst>
          </p:cNvPr>
          <p:cNvSpPr txBox="1"/>
          <p:nvPr/>
        </p:nvSpPr>
        <p:spPr>
          <a:xfrm>
            <a:off x="279400" y="300038"/>
            <a:ext cx="12242800" cy="584775"/>
          </a:xfrm>
          <a:prstGeom prst="rect">
            <a:avLst/>
          </a:prstGeom>
          <a:noFill/>
        </p:spPr>
        <p:txBody>
          <a:bodyPr wrap="square" rtlCol="0">
            <a:spAutoFit/>
          </a:bodyPr>
          <a:lstStyle/>
          <a:p>
            <a:r>
              <a:rPr lang="en-US" sz="3200" dirty="0">
                <a:latin typeface="Arial Rounded MT Bold" panose="020F0704030504030204" pitchFamily="34" charset="0"/>
              </a:rPr>
              <a:t>Step 15 </a:t>
            </a:r>
            <a:r>
              <a:rPr lang="en-US" sz="2400" dirty="0">
                <a:latin typeface="Arial Rounded MT Bold" panose="020F0704030504030204" pitchFamily="34" charset="0"/>
              </a:rPr>
              <a:t>(How to See the Position of the Drawing on the Material)</a:t>
            </a:r>
          </a:p>
        </p:txBody>
      </p:sp>
      <p:sp>
        <p:nvSpPr>
          <p:cNvPr id="5" name="TextBox 4">
            <a:extLst>
              <a:ext uri="{FF2B5EF4-FFF2-40B4-BE49-F238E27FC236}">
                <a16:creationId xmlns:a16="http://schemas.microsoft.com/office/drawing/2014/main" id="{1760685C-F7AD-41CA-9080-2CAF49B21A06}"/>
              </a:ext>
            </a:extLst>
          </p:cNvPr>
          <p:cNvSpPr txBox="1"/>
          <p:nvPr/>
        </p:nvSpPr>
        <p:spPr>
          <a:xfrm>
            <a:off x="279400" y="884813"/>
            <a:ext cx="12242800" cy="830997"/>
          </a:xfrm>
          <a:prstGeom prst="rect">
            <a:avLst/>
          </a:prstGeom>
          <a:noFill/>
        </p:spPr>
        <p:txBody>
          <a:bodyPr wrap="square" rtlCol="0">
            <a:spAutoFit/>
          </a:bodyPr>
          <a:lstStyle/>
          <a:p>
            <a:r>
              <a:rPr lang="en-US" sz="2400" dirty="0">
                <a:latin typeface="Arial Rounded MT Bold" panose="020F0704030504030204" pitchFamily="34" charset="0"/>
              </a:rPr>
              <a:t>Just click “Focus View” then click anywhere on the machine bed, the laser pointer will move to the mark.</a:t>
            </a:r>
            <a:endParaRPr lang="en-SG" sz="2400" dirty="0">
              <a:latin typeface="Arial Rounded MT Bold" panose="020F0704030504030204" pitchFamily="34" charset="0"/>
            </a:endParaRPr>
          </a:p>
        </p:txBody>
      </p:sp>
      <p:pic>
        <p:nvPicPr>
          <p:cNvPr id="6" name="video-1644216000">
            <a:hlinkClick r:id="" action="ppaction://media"/>
            <a:extLst>
              <a:ext uri="{FF2B5EF4-FFF2-40B4-BE49-F238E27FC236}">
                <a16:creationId xmlns:a16="http://schemas.microsoft.com/office/drawing/2014/main" id="{BA44F938-1711-4814-8561-CE7A984CE2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9400" y="6090042"/>
            <a:ext cx="5585823" cy="3211121"/>
          </a:xfrm>
          <a:prstGeom prst="rect">
            <a:avLst/>
          </a:prstGeom>
        </p:spPr>
      </p:pic>
      <p:pic>
        <p:nvPicPr>
          <p:cNvPr id="8" name="Picture 7">
            <a:extLst>
              <a:ext uri="{FF2B5EF4-FFF2-40B4-BE49-F238E27FC236}">
                <a16:creationId xmlns:a16="http://schemas.microsoft.com/office/drawing/2014/main" id="{511953B8-0B7B-4FEB-8F05-ABEF0A63F8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5399" y="5199018"/>
            <a:ext cx="5476801" cy="4102146"/>
          </a:xfrm>
          <a:prstGeom prst="rect">
            <a:avLst/>
          </a:prstGeom>
        </p:spPr>
      </p:pic>
      <p:grpSp>
        <p:nvGrpSpPr>
          <p:cNvPr id="9" name="Group 8">
            <a:extLst>
              <a:ext uri="{FF2B5EF4-FFF2-40B4-BE49-F238E27FC236}">
                <a16:creationId xmlns:a16="http://schemas.microsoft.com/office/drawing/2014/main" id="{2F0CB2FC-A7F3-4229-8C9A-6C035E8FBED9}"/>
              </a:ext>
            </a:extLst>
          </p:cNvPr>
          <p:cNvGrpSpPr/>
          <p:nvPr/>
        </p:nvGrpSpPr>
        <p:grpSpPr>
          <a:xfrm>
            <a:off x="279400" y="2181085"/>
            <a:ext cx="6604726" cy="3715159"/>
            <a:chOff x="279400" y="2181085"/>
            <a:chExt cx="6604726" cy="3715159"/>
          </a:xfrm>
        </p:grpSpPr>
        <p:pic>
          <p:nvPicPr>
            <p:cNvPr id="4" name="Picture 3" descr="Graphical user interface, text, application&#10;&#10;Description automatically generated">
              <a:extLst>
                <a:ext uri="{FF2B5EF4-FFF2-40B4-BE49-F238E27FC236}">
                  <a16:creationId xmlns:a16="http://schemas.microsoft.com/office/drawing/2014/main" id="{B13DEB98-09A0-4CA7-A9AA-6F6E3C61CE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400" y="2181085"/>
              <a:ext cx="6604726" cy="3715159"/>
            </a:xfrm>
            <a:prstGeom prst="rect">
              <a:avLst/>
            </a:prstGeom>
          </p:spPr>
        </p:pic>
        <p:sp>
          <p:nvSpPr>
            <p:cNvPr id="3" name="Rectangle 2">
              <a:extLst>
                <a:ext uri="{FF2B5EF4-FFF2-40B4-BE49-F238E27FC236}">
                  <a16:creationId xmlns:a16="http://schemas.microsoft.com/office/drawing/2014/main" id="{30928D4F-B9F0-4C67-A223-DF67DD361FEC}"/>
                </a:ext>
              </a:extLst>
            </p:cNvPr>
            <p:cNvSpPr/>
            <p:nvPr/>
          </p:nvSpPr>
          <p:spPr>
            <a:xfrm>
              <a:off x="6126480" y="3878580"/>
              <a:ext cx="198120" cy="20193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BB436844-08FC-42AB-AE43-45DDA2813891}"/>
                </a:ext>
              </a:extLst>
            </p:cNvPr>
            <p:cNvSpPr/>
            <p:nvPr/>
          </p:nvSpPr>
          <p:spPr>
            <a:xfrm rot="10800000">
              <a:off x="6109335" y="4120515"/>
              <a:ext cx="232410" cy="30289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84163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EE2700-54C1-428B-86E7-91EB05B5C598}"/>
              </a:ext>
            </a:extLst>
          </p:cNvPr>
          <p:cNvSpPr txBox="1"/>
          <p:nvPr/>
        </p:nvSpPr>
        <p:spPr>
          <a:xfrm>
            <a:off x="279400" y="300038"/>
            <a:ext cx="12242800" cy="584775"/>
          </a:xfrm>
          <a:prstGeom prst="rect">
            <a:avLst/>
          </a:prstGeom>
          <a:noFill/>
        </p:spPr>
        <p:txBody>
          <a:bodyPr wrap="square" rtlCol="0">
            <a:spAutoFit/>
          </a:bodyPr>
          <a:lstStyle/>
          <a:p>
            <a:r>
              <a:rPr lang="en-US" sz="3200" dirty="0">
                <a:latin typeface="Arial Rounded MT Bold" panose="020F0704030504030204" pitchFamily="34" charset="0"/>
              </a:rPr>
              <a:t>Step 16 </a:t>
            </a:r>
            <a:r>
              <a:rPr lang="en-US" sz="2400" dirty="0">
                <a:latin typeface="Arial Rounded MT Bold" panose="020F0704030504030204" pitchFamily="34" charset="0"/>
              </a:rPr>
              <a:t>(How to Move the Drawing to the Desired Location)</a:t>
            </a:r>
          </a:p>
        </p:txBody>
      </p:sp>
      <p:sp>
        <p:nvSpPr>
          <p:cNvPr id="6" name="TextBox 5">
            <a:extLst>
              <a:ext uri="{FF2B5EF4-FFF2-40B4-BE49-F238E27FC236}">
                <a16:creationId xmlns:a16="http://schemas.microsoft.com/office/drawing/2014/main" id="{9B35A776-FB5C-411F-BB9F-87F847477167}"/>
              </a:ext>
            </a:extLst>
          </p:cNvPr>
          <p:cNvSpPr txBox="1"/>
          <p:nvPr/>
        </p:nvSpPr>
        <p:spPr>
          <a:xfrm>
            <a:off x="279400" y="1043021"/>
            <a:ext cx="12404634" cy="1200329"/>
          </a:xfrm>
          <a:prstGeom prst="rect">
            <a:avLst/>
          </a:prstGeom>
          <a:noFill/>
        </p:spPr>
        <p:txBody>
          <a:bodyPr wrap="square" rtlCol="0">
            <a:spAutoFit/>
          </a:bodyPr>
          <a:lstStyle/>
          <a:p>
            <a:r>
              <a:rPr lang="en-US" sz="2400" dirty="0">
                <a:latin typeface="Arial Rounded MT Bold" panose="020F0704030504030204" pitchFamily="34" charset="0"/>
              </a:rPr>
              <a:t>Using “Focus View”, select a point on canvas where you want to move the drawing.</a:t>
            </a:r>
          </a:p>
          <a:p>
            <a:r>
              <a:rPr lang="en-US" sz="2400" dirty="0">
                <a:latin typeface="Arial Rounded MT Bold" panose="020F0704030504030204" pitchFamily="34" charset="0"/>
              </a:rPr>
              <a:t>Always check the drawing size and positioning to make sure the it is on the material.</a:t>
            </a:r>
            <a:endParaRPr lang="en-SG" sz="2400" dirty="0">
              <a:latin typeface="Arial Rounded MT Bold" panose="020F0704030504030204" pitchFamily="34" charset="0"/>
            </a:endParaRPr>
          </a:p>
        </p:txBody>
      </p:sp>
      <p:grpSp>
        <p:nvGrpSpPr>
          <p:cNvPr id="7" name="Group 6">
            <a:extLst>
              <a:ext uri="{FF2B5EF4-FFF2-40B4-BE49-F238E27FC236}">
                <a16:creationId xmlns:a16="http://schemas.microsoft.com/office/drawing/2014/main" id="{3A16E82C-EAC4-44A1-BB18-6378EC33253F}"/>
              </a:ext>
            </a:extLst>
          </p:cNvPr>
          <p:cNvGrpSpPr/>
          <p:nvPr/>
        </p:nvGrpSpPr>
        <p:grpSpPr>
          <a:xfrm>
            <a:off x="279399" y="2403567"/>
            <a:ext cx="12262393" cy="6897596"/>
            <a:chOff x="279399" y="2403567"/>
            <a:chExt cx="12262393" cy="6897596"/>
          </a:xfrm>
        </p:grpSpPr>
        <p:pic>
          <p:nvPicPr>
            <p:cNvPr id="4" name="Picture 3" descr="Graphical user interface, text, application&#10;&#10;Description automatically generated">
              <a:extLst>
                <a:ext uri="{FF2B5EF4-FFF2-40B4-BE49-F238E27FC236}">
                  <a16:creationId xmlns:a16="http://schemas.microsoft.com/office/drawing/2014/main" id="{80E5E496-E293-40EE-A84E-B7B426985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99" y="2403567"/>
              <a:ext cx="12262393" cy="6897596"/>
            </a:xfrm>
            <a:prstGeom prst="rect">
              <a:avLst/>
            </a:prstGeom>
          </p:spPr>
        </p:pic>
        <p:sp>
          <p:nvSpPr>
            <p:cNvPr id="3" name="Rectangle 2">
              <a:extLst>
                <a:ext uri="{FF2B5EF4-FFF2-40B4-BE49-F238E27FC236}">
                  <a16:creationId xmlns:a16="http://schemas.microsoft.com/office/drawing/2014/main" id="{10C0D8E8-AAA7-48C7-A8D5-F13CAA896A14}"/>
                </a:ext>
              </a:extLst>
            </p:cNvPr>
            <p:cNvSpPr/>
            <p:nvPr/>
          </p:nvSpPr>
          <p:spPr>
            <a:xfrm>
              <a:off x="11131296" y="5565648"/>
              <a:ext cx="384048" cy="3657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Arrow: Down 4">
              <a:extLst>
                <a:ext uri="{FF2B5EF4-FFF2-40B4-BE49-F238E27FC236}">
                  <a16:creationId xmlns:a16="http://schemas.microsoft.com/office/drawing/2014/main" id="{F94A3EE6-427D-4083-BDBF-CD0585789CB4}"/>
                </a:ext>
              </a:extLst>
            </p:cNvPr>
            <p:cNvSpPr/>
            <p:nvPr/>
          </p:nvSpPr>
          <p:spPr>
            <a:xfrm rot="10800000">
              <a:off x="11076432" y="5998465"/>
              <a:ext cx="493776" cy="65836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663091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1AF3E4-E77C-4F09-9384-86F89415CB02}"/>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17</a:t>
            </a:r>
          </a:p>
        </p:txBody>
      </p:sp>
      <p:pic>
        <p:nvPicPr>
          <p:cNvPr id="4" name="Picture 3" descr="Graphical user interface, text, application&#10;&#10;Description automatically generated">
            <a:extLst>
              <a:ext uri="{FF2B5EF4-FFF2-40B4-BE49-F238E27FC236}">
                <a16:creationId xmlns:a16="http://schemas.microsoft.com/office/drawing/2014/main" id="{F770921E-E6DD-48BC-908C-F336939CA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27962"/>
            <a:ext cx="6003834" cy="3377156"/>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ED787BC2-FE69-4E07-9AAA-B798670CF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302" y="5916657"/>
            <a:ext cx="6016897" cy="3384505"/>
          </a:xfrm>
          <a:prstGeom prst="rect">
            <a:avLst/>
          </a:prstGeom>
        </p:spPr>
      </p:pic>
      <p:sp>
        <p:nvSpPr>
          <p:cNvPr id="7" name="TextBox 6">
            <a:extLst>
              <a:ext uri="{FF2B5EF4-FFF2-40B4-BE49-F238E27FC236}">
                <a16:creationId xmlns:a16="http://schemas.microsoft.com/office/drawing/2014/main" id="{FDCCAD87-2827-4A6E-BB46-2DD3C8C71609}"/>
              </a:ext>
            </a:extLst>
          </p:cNvPr>
          <p:cNvSpPr txBox="1"/>
          <p:nvPr/>
        </p:nvSpPr>
        <p:spPr>
          <a:xfrm>
            <a:off x="279400" y="858301"/>
            <a:ext cx="12242800" cy="1569660"/>
          </a:xfrm>
          <a:prstGeom prst="rect">
            <a:avLst/>
          </a:prstGeom>
          <a:noFill/>
        </p:spPr>
        <p:txBody>
          <a:bodyPr wrap="square" rtlCol="0">
            <a:spAutoFit/>
          </a:bodyPr>
          <a:lstStyle/>
          <a:p>
            <a:r>
              <a:rPr lang="en-US" sz="2400" dirty="0">
                <a:latin typeface="Arial Rounded MT Bold" panose="020F0704030504030204" pitchFamily="34" charset="0"/>
              </a:rPr>
              <a:t>Then click “Relocate View” and then click “To Pointer”. The selected node will be moved to the point that you have selected previously. By default, the top left corner of the node has been selected. You can also select the other nodes to move to pointer.</a:t>
            </a:r>
            <a:endParaRPr lang="en-SG" sz="2400" dirty="0">
              <a:latin typeface="Arial Rounded MT Bold" panose="020F0704030504030204" pitchFamily="34" charset="0"/>
            </a:endParaRPr>
          </a:p>
        </p:txBody>
      </p:sp>
      <p:sp>
        <p:nvSpPr>
          <p:cNvPr id="3" name="Rectangle 2">
            <a:extLst>
              <a:ext uri="{FF2B5EF4-FFF2-40B4-BE49-F238E27FC236}">
                <a16:creationId xmlns:a16="http://schemas.microsoft.com/office/drawing/2014/main" id="{0EA16207-E218-456B-9086-C81B568906D1}"/>
              </a:ext>
            </a:extLst>
          </p:cNvPr>
          <p:cNvSpPr/>
          <p:nvPr/>
        </p:nvSpPr>
        <p:spPr>
          <a:xfrm>
            <a:off x="7284720" y="6482080"/>
            <a:ext cx="1899920" cy="196088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a:extLst>
              <a:ext uri="{FF2B5EF4-FFF2-40B4-BE49-F238E27FC236}">
                <a16:creationId xmlns:a16="http://schemas.microsoft.com/office/drawing/2014/main" id="{34E25A99-6604-4DE2-9523-310F0DDF9310}"/>
              </a:ext>
            </a:extLst>
          </p:cNvPr>
          <p:cNvCxnSpPr>
            <a:cxnSpLocks/>
            <a:stCxn id="9" idx="3"/>
            <a:endCxn id="3" idx="1"/>
          </p:cNvCxnSpPr>
          <p:nvPr/>
        </p:nvCxnSpPr>
        <p:spPr>
          <a:xfrm>
            <a:off x="5264785" y="7447280"/>
            <a:ext cx="2019935" cy="15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FC75A3-3CD0-45D2-92AF-391B80728358}"/>
              </a:ext>
            </a:extLst>
          </p:cNvPr>
          <p:cNvSpPr txBox="1"/>
          <p:nvPr/>
        </p:nvSpPr>
        <p:spPr>
          <a:xfrm>
            <a:off x="1190625" y="7185670"/>
            <a:ext cx="4074160" cy="523220"/>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Drawing has been moved from the original position.</a:t>
            </a:r>
            <a:endParaRPr lang="en-SG" sz="1400" dirty="0">
              <a:solidFill>
                <a:srgbClr val="FF0000"/>
              </a:solidFill>
              <a:latin typeface="Arial Rounded MT Bold" panose="020F0704030504030204" pitchFamily="34" charset="0"/>
            </a:endParaRPr>
          </a:p>
        </p:txBody>
      </p:sp>
      <p:sp>
        <p:nvSpPr>
          <p:cNvPr id="10" name="Oval 9">
            <a:extLst>
              <a:ext uri="{FF2B5EF4-FFF2-40B4-BE49-F238E27FC236}">
                <a16:creationId xmlns:a16="http://schemas.microsoft.com/office/drawing/2014/main" id="{63CA1930-A3F5-44D8-B23E-204C152134FE}"/>
              </a:ext>
            </a:extLst>
          </p:cNvPr>
          <p:cNvSpPr/>
          <p:nvPr/>
        </p:nvSpPr>
        <p:spPr>
          <a:xfrm>
            <a:off x="7319009" y="6448425"/>
            <a:ext cx="283845" cy="283845"/>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786652F-6A9E-495A-8AEC-086466CA9FE4}"/>
              </a:ext>
            </a:extLst>
          </p:cNvPr>
          <p:cNvSpPr txBox="1"/>
          <p:nvPr/>
        </p:nvSpPr>
        <p:spPr>
          <a:xfrm>
            <a:off x="1190625" y="6341167"/>
            <a:ext cx="4074160" cy="523220"/>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Selected node has been shifted to the pointer.</a:t>
            </a:r>
            <a:endParaRPr lang="en-SG" sz="1400" dirty="0">
              <a:solidFill>
                <a:srgbClr val="FF0000"/>
              </a:solidFill>
              <a:latin typeface="Arial Rounded MT Bold" panose="020F0704030504030204" pitchFamily="34" charset="0"/>
            </a:endParaRPr>
          </a:p>
        </p:txBody>
      </p:sp>
      <p:cxnSp>
        <p:nvCxnSpPr>
          <p:cNvPr id="12" name="Straight Arrow Connector 11">
            <a:extLst>
              <a:ext uri="{FF2B5EF4-FFF2-40B4-BE49-F238E27FC236}">
                <a16:creationId xmlns:a16="http://schemas.microsoft.com/office/drawing/2014/main" id="{148147BC-25B3-4C79-84DF-2BAA5C1B3BBD}"/>
              </a:ext>
            </a:extLst>
          </p:cNvPr>
          <p:cNvCxnSpPr>
            <a:cxnSpLocks/>
            <a:stCxn id="11" idx="3"/>
            <a:endCxn id="10" idx="2"/>
          </p:cNvCxnSpPr>
          <p:nvPr/>
        </p:nvCxnSpPr>
        <p:spPr>
          <a:xfrm flipV="1">
            <a:off x="5264785" y="6590348"/>
            <a:ext cx="2054224" cy="124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FDE8C8-DC00-4422-80A5-6D95A233D8E8}"/>
              </a:ext>
            </a:extLst>
          </p:cNvPr>
          <p:cNvSpPr/>
          <p:nvPr/>
        </p:nvSpPr>
        <p:spPr>
          <a:xfrm>
            <a:off x="5748020" y="3962400"/>
            <a:ext cx="180340" cy="2006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4EDE995B-1BA3-4597-B15B-82D15E7F5A23}"/>
              </a:ext>
            </a:extLst>
          </p:cNvPr>
          <p:cNvSpPr/>
          <p:nvPr/>
        </p:nvSpPr>
        <p:spPr>
          <a:xfrm>
            <a:off x="5476240" y="4948290"/>
            <a:ext cx="642620" cy="2006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F258C47E-855A-433A-9C11-47270A7A0ACC}"/>
              </a:ext>
            </a:extLst>
          </p:cNvPr>
          <p:cNvSpPr txBox="1"/>
          <p:nvPr/>
        </p:nvSpPr>
        <p:spPr>
          <a:xfrm>
            <a:off x="6793818" y="3902997"/>
            <a:ext cx="1739265" cy="307777"/>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RELOCATE VIEW</a:t>
            </a:r>
            <a:endParaRPr lang="en-SG" sz="1400" dirty="0">
              <a:solidFill>
                <a:srgbClr val="FF0000"/>
              </a:solidFill>
              <a:latin typeface="Arial Rounded MT Bold" panose="020F0704030504030204" pitchFamily="34" charset="0"/>
            </a:endParaRPr>
          </a:p>
        </p:txBody>
      </p:sp>
      <p:cxnSp>
        <p:nvCxnSpPr>
          <p:cNvPr id="23" name="Straight Arrow Connector 22">
            <a:extLst>
              <a:ext uri="{FF2B5EF4-FFF2-40B4-BE49-F238E27FC236}">
                <a16:creationId xmlns:a16="http://schemas.microsoft.com/office/drawing/2014/main" id="{3915D647-6C2F-4B91-A47D-335840EA1583}"/>
              </a:ext>
            </a:extLst>
          </p:cNvPr>
          <p:cNvCxnSpPr>
            <a:cxnSpLocks/>
          </p:cNvCxnSpPr>
          <p:nvPr/>
        </p:nvCxnSpPr>
        <p:spPr>
          <a:xfrm flipH="1">
            <a:off x="5928359" y="4048120"/>
            <a:ext cx="865459" cy="58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3178A5-FF74-464D-83AF-64B99FEF3EA1}"/>
              </a:ext>
            </a:extLst>
          </p:cNvPr>
          <p:cNvSpPr txBox="1"/>
          <p:nvPr/>
        </p:nvSpPr>
        <p:spPr>
          <a:xfrm>
            <a:off x="6793819" y="4887156"/>
            <a:ext cx="1739265" cy="307777"/>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TO POINTER</a:t>
            </a:r>
            <a:endParaRPr lang="en-SG" sz="1400" dirty="0">
              <a:solidFill>
                <a:srgbClr val="FF0000"/>
              </a:solidFill>
              <a:latin typeface="Arial Rounded MT Bold" panose="020F0704030504030204" pitchFamily="34" charset="0"/>
            </a:endParaRPr>
          </a:p>
        </p:txBody>
      </p:sp>
      <p:cxnSp>
        <p:nvCxnSpPr>
          <p:cNvPr id="27" name="Straight Arrow Connector 26">
            <a:extLst>
              <a:ext uri="{FF2B5EF4-FFF2-40B4-BE49-F238E27FC236}">
                <a16:creationId xmlns:a16="http://schemas.microsoft.com/office/drawing/2014/main" id="{4AB57FA0-0724-4384-9233-6B48390098E5}"/>
              </a:ext>
            </a:extLst>
          </p:cNvPr>
          <p:cNvCxnSpPr>
            <a:cxnSpLocks/>
            <a:stCxn id="26" idx="1"/>
            <a:endCxn id="19" idx="3"/>
          </p:cNvCxnSpPr>
          <p:nvPr/>
        </p:nvCxnSpPr>
        <p:spPr>
          <a:xfrm flipH="1">
            <a:off x="6118860" y="5041045"/>
            <a:ext cx="674959" cy="7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0648903-2822-4512-9E77-DA82A21086B0}"/>
              </a:ext>
            </a:extLst>
          </p:cNvPr>
          <p:cNvSpPr/>
          <p:nvPr/>
        </p:nvSpPr>
        <p:spPr>
          <a:xfrm>
            <a:off x="8421324" y="3648774"/>
            <a:ext cx="341676" cy="3490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SG" dirty="0"/>
          </a:p>
        </p:txBody>
      </p:sp>
      <p:sp>
        <p:nvSpPr>
          <p:cNvPr id="33" name="Oval 32">
            <a:extLst>
              <a:ext uri="{FF2B5EF4-FFF2-40B4-BE49-F238E27FC236}">
                <a16:creationId xmlns:a16="http://schemas.microsoft.com/office/drawing/2014/main" id="{171D1FD9-AB87-4C78-A716-0216BD598806}"/>
              </a:ext>
            </a:extLst>
          </p:cNvPr>
          <p:cNvSpPr/>
          <p:nvPr/>
        </p:nvSpPr>
        <p:spPr>
          <a:xfrm>
            <a:off x="8421324" y="4601685"/>
            <a:ext cx="341676" cy="3490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SG" dirty="0"/>
          </a:p>
        </p:txBody>
      </p:sp>
      <p:sp>
        <p:nvSpPr>
          <p:cNvPr id="34" name="Oval 33">
            <a:extLst>
              <a:ext uri="{FF2B5EF4-FFF2-40B4-BE49-F238E27FC236}">
                <a16:creationId xmlns:a16="http://schemas.microsoft.com/office/drawing/2014/main" id="{8A1D7E5F-C213-4984-9196-8FBE79EC15DF}"/>
              </a:ext>
            </a:extLst>
          </p:cNvPr>
          <p:cNvSpPr/>
          <p:nvPr/>
        </p:nvSpPr>
        <p:spPr>
          <a:xfrm>
            <a:off x="788670" y="3001820"/>
            <a:ext cx="228600" cy="23622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559F6E69-BF8B-452C-B0A3-65EFEB7AEE8F}"/>
              </a:ext>
            </a:extLst>
          </p:cNvPr>
          <p:cNvSpPr/>
          <p:nvPr/>
        </p:nvSpPr>
        <p:spPr>
          <a:xfrm>
            <a:off x="1623060" y="3044190"/>
            <a:ext cx="190500" cy="1938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692410E2-0DC6-4066-ADD8-BF617801E592}"/>
              </a:ext>
            </a:extLst>
          </p:cNvPr>
          <p:cNvSpPr/>
          <p:nvPr/>
        </p:nvSpPr>
        <p:spPr>
          <a:xfrm>
            <a:off x="2415540" y="3826635"/>
            <a:ext cx="190500" cy="1938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a:extLst>
              <a:ext uri="{FF2B5EF4-FFF2-40B4-BE49-F238E27FC236}">
                <a16:creationId xmlns:a16="http://schemas.microsoft.com/office/drawing/2014/main" id="{63EADD1D-9753-463B-B345-2BE51C96E88C}"/>
              </a:ext>
            </a:extLst>
          </p:cNvPr>
          <p:cNvSpPr txBox="1"/>
          <p:nvPr/>
        </p:nvSpPr>
        <p:spPr>
          <a:xfrm>
            <a:off x="2702901" y="3277791"/>
            <a:ext cx="1023279" cy="307777"/>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NODES</a:t>
            </a:r>
            <a:endParaRPr lang="en-SG" sz="1400" dirty="0">
              <a:solidFill>
                <a:srgbClr val="FF0000"/>
              </a:solidFill>
              <a:latin typeface="Arial Rounded MT Bold" panose="020F0704030504030204" pitchFamily="34" charset="0"/>
            </a:endParaRPr>
          </a:p>
        </p:txBody>
      </p:sp>
      <p:sp>
        <p:nvSpPr>
          <p:cNvPr id="38" name="TextBox 37">
            <a:extLst>
              <a:ext uri="{FF2B5EF4-FFF2-40B4-BE49-F238E27FC236}">
                <a16:creationId xmlns:a16="http://schemas.microsoft.com/office/drawing/2014/main" id="{09632675-5970-49A4-889E-C3AF0F05BE33}"/>
              </a:ext>
            </a:extLst>
          </p:cNvPr>
          <p:cNvSpPr txBox="1"/>
          <p:nvPr/>
        </p:nvSpPr>
        <p:spPr>
          <a:xfrm>
            <a:off x="2538220" y="4163060"/>
            <a:ext cx="1486194" cy="523220"/>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SELECTED NODE</a:t>
            </a:r>
            <a:endParaRPr lang="en-SG" sz="1400" dirty="0">
              <a:solidFill>
                <a:srgbClr val="FF0000"/>
              </a:solidFill>
              <a:latin typeface="Arial Rounded MT Bold" panose="020F0704030504030204" pitchFamily="34" charset="0"/>
            </a:endParaRPr>
          </a:p>
        </p:txBody>
      </p:sp>
      <p:cxnSp>
        <p:nvCxnSpPr>
          <p:cNvPr id="40" name="Connector: Elbow 39">
            <a:extLst>
              <a:ext uri="{FF2B5EF4-FFF2-40B4-BE49-F238E27FC236}">
                <a16:creationId xmlns:a16="http://schemas.microsoft.com/office/drawing/2014/main" id="{95D9B065-1E6C-4E49-A75A-BECA0162624B}"/>
              </a:ext>
            </a:extLst>
          </p:cNvPr>
          <p:cNvCxnSpPr>
            <a:cxnSpLocks/>
            <a:stCxn id="38" idx="1"/>
            <a:endCxn id="34" idx="5"/>
          </p:cNvCxnSpPr>
          <p:nvPr/>
        </p:nvCxnSpPr>
        <p:spPr>
          <a:xfrm rot="10800000">
            <a:off x="983792" y="3203446"/>
            <a:ext cx="1554428" cy="1221224"/>
          </a:xfrm>
          <a:prstGeom prst="bentConnector2">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48EB6C6-D7D4-4E4D-8F90-188D520D58CA}"/>
              </a:ext>
            </a:extLst>
          </p:cNvPr>
          <p:cNvCxnSpPr>
            <a:cxnSpLocks/>
            <a:stCxn id="36" idx="3"/>
            <a:endCxn id="37" idx="2"/>
          </p:cNvCxnSpPr>
          <p:nvPr/>
        </p:nvCxnSpPr>
        <p:spPr>
          <a:xfrm flipV="1">
            <a:off x="2606040" y="3585568"/>
            <a:ext cx="608501" cy="337992"/>
          </a:xfrm>
          <a:prstGeom prst="bentConnector2">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3D394B2-D256-498C-983F-E17FCAE5195D}"/>
              </a:ext>
            </a:extLst>
          </p:cNvPr>
          <p:cNvCxnSpPr>
            <a:cxnSpLocks/>
            <a:stCxn id="35" idx="2"/>
            <a:endCxn id="37" idx="1"/>
          </p:cNvCxnSpPr>
          <p:nvPr/>
        </p:nvCxnSpPr>
        <p:spPr>
          <a:xfrm rot="16200000" flipH="1">
            <a:off x="2113785" y="2842564"/>
            <a:ext cx="193640" cy="984591"/>
          </a:xfrm>
          <a:prstGeom prst="bentConnector2">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83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A3125E-E7FE-4A3D-8C16-74E4B4FAC82D}"/>
              </a:ext>
            </a:extLst>
          </p:cNvPr>
          <p:cNvSpPr txBox="1"/>
          <p:nvPr/>
        </p:nvSpPr>
        <p:spPr>
          <a:xfrm>
            <a:off x="1458141" y="3607062"/>
            <a:ext cx="9885318" cy="1446550"/>
          </a:xfrm>
          <a:prstGeom prst="rect">
            <a:avLst/>
          </a:prstGeom>
          <a:noFill/>
        </p:spPr>
        <p:txBody>
          <a:bodyPr wrap="square" rtlCol="0">
            <a:spAutoFit/>
          </a:bodyPr>
          <a:lstStyle/>
          <a:p>
            <a:pPr algn="ctr"/>
            <a:r>
              <a:rPr lang="en-US" sz="4400" dirty="0">
                <a:latin typeface="Arial Rounded MT Bold" panose="020F0704030504030204" pitchFamily="34" charset="0"/>
              </a:rPr>
              <a:t>Step-by-step Guide on How to Use</a:t>
            </a:r>
          </a:p>
          <a:p>
            <a:pPr algn="ctr"/>
            <a:r>
              <a:rPr lang="en-US" sz="4400" dirty="0">
                <a:latin typeface="Arial Rounded MT Bold" panose="020F0704030504030204" pitchFamily="34" charset="0"/>
              </a:rPr>
              <a:t>A Universal Laser Cutter (T1442)</a:t>
            </a:r>
            <a:endParaRPr lang="en-SG" sz="4400" dirty="0">
              <a:latin typeface="Arial Rounded MT Bold" panose="020F0704030504030204" pitchFamily="34" charset="0"/>
            </a:endParaRPr>
          </a:p>
        </p:txBody>
      </p:sp>
    </p:spTree>
    <p:extLst>
      <p:ext uri="{BB962C8B-B14F-4D97-AF65-F5344CB8AC3E}">
        <p14:creationId xmlns:p14="http://schemas.microsoft.com/office/powerpoint/2010/main" val="2734466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73DC3-A434-4B73-92EE-AB0997A13F3C}"/>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18</a:t>
            </a:r>
          </a:p>
        </p:txBody>
      </p:sp>
      <p:pic>
        <p:nvPicPr>
          <p:cNvPr id="4" name="Picture 3" descr="Graphical user interface, application&#10;&#10;Description automatically generated">
            <a:extLst>
              <a:ext uri="{FF2B5EF4-FFF2-40B4-BE49-F238E27FC236}">
                <a16:creationId xmlns:a16="http://schemas.microsoft.com/office/drawing/2014/main" id="{B721F91E-5785-4E7A-89DF-564BA3687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7"/>
            <a:ext cx="12242800" cy="6886575"/>
          </a:xfrm>
          <a:prstGeom prst="rect">
            <a:avLst/>
          </a:prstGeom>
        </p:spPr>
      </p:pic>
      <p:sp>
        <p:nvSpPr>
          <p:cNvPr id="5" name="TextBox 4">
            <a:extLst>
              <a:ext uri="{FF2B5EF4-FFF2-40B4-BE49-F238E27FC236}">
                <a16:creationId xmlns:a16="http://schemas.microsoft.com/office/drawing/2014/main" id="{65F6FE57-DBF9-4271-BEE4-8B963B9C745B}"/>
              </a:ext>
            </a:extLst>
          </p:cNvPr>
          <p:cNvSpPr txBox="1"/>
          <p:nvPr/>
        </p:nvSpPr>
        <p:spPr>
          <a:xfrm>
            <a:off x="279400" y="1064383"/>
            <a:ext cx="12339320" cy="830997"/>
          </a:xfrm>
          <a:prstGeom prst="rect">
            <a:avLst/>
          </a:prstGeom>
          <a:noFill/>
        </p:spPr>
        <p:txBody>
          <a:bodyPr wrap="square" rtlCol="0">
            <a:spAutoFit/>
          </a:bodyPr>
          <a:lstStyle/>
          <a:p>
            <a:r>
              <a:rPr lang="en-US" sz="2400" dirty="0">
                <a:latin typeface="Arial Rounded MT Bold" panose="020F0704030504030204" pitchFamily="34" charset="0"/>
              </a:rPr>
              <a:t>“Estimate Job” can be used to see how long the cutting will be. The time estimated is accurate most of the time. </a:t>
            </a:r>
            <a:endParaRPr lang="en-SG" sz="2400" dirty="0">
              <a:latin typeface="Arial Rounded MT Bold" panose="020F0704030504030204" pitchFamily="34" charset="0"/>
            </a:endParaRPr>
          </a:p>
        </p:txBody>
      </p:sp>
      <p:sp>
        <p:nvSpPr>
          <p:cNvPr id="3" name="Rectangle 2">
            <a:extLst>
              <a:ext uri="{FF2B5EF4-FFF2-40B4-BE49-F238E27FC236}">
                <a16:creationId xmlns:a16="http://schemas.microsoft.com/office/drawing/2014/main" id="{3DBC4543-1D63-4694-8BEB-FB3181D85258}"/>
              </a:ext>
            </a:extLst>
          </p:cNvPr>
          <p:cNvSpPr/>
          <p:nvPr/>
        </p:nvSpPr>
        <p:spPr>
          <a:xfrm>
            <a:off x="12076176" y="5559552"/>
            <a:ext cx="341376" cy="3901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Arrow: Down 5">
            <a:extLst>
              <a:ext uri="{FF2B5EF4-FFF2-40B4-BE49-F238E27FC236}">
                <a16:creationId xmlns:a16="http://schemas.microsoft.com/office/drawing/2014/main" id="{3BB8FF0B-2C16-423B-B0F9-4F170C8266FF}"/>
              </a:ext>
            </a:extLst>
          </p:cNvPr>
          <p:cNvSpPr/>
          <p:nvPr/>
        </p:nvSpPr>
        <p:spPr>
          <a:xfrm rot="10800000">
            <a:off x="12039600" y="6010656"/>
            <a:ext cx="414528" cy="51158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5335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CCBEDC-B514-4464-86D9-2B639E484646}"/>
              </a:ext>
            </a:extLst>
          </p:cNvPr>
          <p:cNvSpPr txBox="1"/>
          <p:nvPr/>
        </p:nvSpPr>
        <p:spPr>
          <a:xfrm>
            <a:off x="279400" y="300038"/>
            <a:ext cx="3840480" cy="584775"/>
          </a:xfrm>
          <a:prstGeom prst="rect">
            <a:avLst/>
          </a:prstGeom>
          <a:noFill/>
        </p:spPr>
        <p:txBody>
          <a:bodyPr wrap="square" rtlCol="0">
            <a:spAutoFit/>
          </a:bodyPr>
          <a:lstStyle/>
          <a:p>
            <a:r>
              <a:rPr lang="en-US" sz="3200">
                <a:latin typeface="Arial Rounded MT Bold" panose="020F0704030504030204" pitchFamily="34" charset="0"/>
              </a:rPr>
              <a:t>Step 19</a:t>
            </a:r>
            <a:endParaRPr lang="en-US" sz="32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996C7AF0-0DB5-4760-89AB-B256CD248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40" y="2559005"/>
            <a:ext cx="5115560" cy="3831575"/>
          </a:xfrm>
          <a:prstGeom prst="rect">
            <a:avLst/>
          </a:prstGeom>
        </p:spPr>
      </p:pic>
      <p:pic>
        <p:nvPicPr>
          <p:cNvPr id="6" name="Picture 5">
            <a:extLst>
              <a:ext uri="{FF2B5EF4-FFF2-40B4-BE49-F238E27FC236}">
                <a16:creationId xmlns:a16="http://schemas.microsoft.com/office/drawing/2014/main" id="{340B898B-5479-4AC3-9560-C67F0133BF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400" y="2559005"/>
            <a:ext cx="6807202" cy="3829051"/>
          </a:xfrm>
          <a:prstGeom prst="rect">
            <a:avLst/>
          </a:prstGeom>
        </p:spPr>
      </p:pic>
      <p:sp>
        <p:nvSpPr>
          <p:cNvPr id="10" name="TextBox 9">
            <a:extLst>
              <a:ext uri="{FF2B5EF4-FFF2-40B4-BE49-F238E27FC236}">
                <a16:creationId xmlns:a16="http://schemas.microsoft.com/office/drawing/2014/main" id="{30E21442-2E7E-429E-BDFC-6E0279AAE509}"/>
              </a:ext>
            </a:extLst>
          </p:cNvPr>
          <p:cNvSpPr txBox="1"/>
          <p:nvPr/>
        </p:nvSpPr>
        <p:spPr>
          <a:xfrm>
            <a:off x="279400" y="884813"/>
            <a:ext cx="12242800" cy="1569660"/>
          </a:xfrm>
          <a:prstGeom prst="rect">
            <a:avLst/>
          </a:prstGeom>
          <a:noFill/>
        </p:spPr>
        <p:txBody>
          <a:bodyPr wrap="square" rtlCol="0">
            <a:spAutoFit/>
          </a:bodyPr>
          <a:lstStyle/>
          <a:p>
            <a:r>
              <a:rPr lang="en-US" sz="2400" dirty="0">
                <a:latin typeface="Arial Rounded MT Bold" panose="020F0704030504030204" pitchFamily="34" charset="0"/>
              </a:rPr>
              <a:t>After everything is set, you can start cutting. You can click either the play button in the program or the green button on the laser cutter. Make sure that the cover of the laser cutter has been closed before cutting. Otherwise, it will only perform an air-cut.</a:t>
            </a:r>
            <a:endParaRPr lang="en-SG" sz="2400" dirty="0">
              <a:latin typeface="Arial Rounded MT Bold" panose="020F0704030504030204" pitchFamily="34" charset="0"/>
            </a:endParaRPr>
          </a:p>
        </p:txBody>
      </p:sp>
      <p:pic>
        <p:nvPicPr>
          <p:cNvPr id="9" name="video-1644289784">
            <a:hlinkClick r:id="" action="ppaction://media"/>
            <a:extLst>
              <a:ext uri="{FF2B5EF4-FFF2-40B4-BE49-F238E27FC236}">
                <a16:creationId xmlns:a16="http://schemas.microsoft.com/office/drawing/2014/main" id="{AC219D5B-4B24-4CAA-9B57-E9D7470AA5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9400" y="6498060"/>
            <a:ext cx="4876800" cy="2803525"/>
          </a:xfrm>
          <a:prstGeom prst="rect">
            <a:avLst/>
          </a:prstGeom>
        </p:spPr>
      </p:pic>
      <p:pic>
        <p:nvPicPr>
          <p:cNvPr id="14" name="Picture 13">
            <a:extLst>
              <a:ext uri="{FF2B5EF4-FFF2-40B4-BE49-F238E27FC236}">
                <a16:creationId xmlns:a16="http://schemas.microsoft.com/office/drawing/2014/main" id="{E13D266C-08A3-42E5-830A-C65F079414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6748" y="6492588"/>
            <a:ext cx="3741874" cy="2802679"/>
          </a:xfrm>
          <a:prstGeom prst="rect">
            <a:avLst/>
          </a:prstGeom>
        </p:spPr>
      </p:pic>
      <p:pic>
        <p:nvPicPr>
          <p:cNvPr id="16" name="Picture 15" descr="A wood sign on a wall&#10;&#10;Description automatically generated with low confidence">
            <a:extLst>
              <a:ext uri="{FF2B5EF4-FFF2-40B4-BE49-F238E27FC236}">
                <a16:creationId xmlns:a16="http://schemas.microsoft.com/office/drawing/2014/main" id="{38FCC660-D1B7-4910-BF59-F067C14847AF}"/>
              </a:ext>
            </a:extLst>
          </p:cNvPr>
          <p:cNvPicPr>
            <a:picLocks noChangeAspect="1"/>
          </p:cNvPicPr>
          <p:nvPr/>
        </p:nvPicPr>
        <p:blipFill rotWithShape="1">
          <a:blip r:embed="rId8">
            <a:extLst>
              <a:ext uri="{28A0092B-C50C-407E-A947-70E740481C1C}">
                <a14:useLocalDpi xmlns:a14="http://schemas.microsoft.com/office/drawing/2010/main" val="0"/>
              </a:ext>
            </a:extLst>
          </a:blip>
          <a:srcRect l="12917" t="35411" r="15806" b="10053"/>
          <a:stretch/>
        </p:blipFill>
        <p:spPr>
          <a:xfrm rot="5400000">
            <a:off x="9689345" y="6468308"/>
            <a:ext cx="2802680" cy="2863030"/>
          </a:xfrm>
          <a:prstGeom prst="rect">
            <a:avLst/>
          </a:prstGeom>
        </p:spPr>
      </p:pic>
      <p:sp>
        <p:nvSpPr>
          <p:cNvPr id="3" name="Rectangle 2">
            <a:extLst>
              <a:ext uri="{FF2B5EF4-FFF2-40B4-BE49-F238E27FC236}">
                <a16:creationId xmlns:a16="http://schemas.microsoft.com/office/drawing/2014/main" id="{B4C7B901-84C7-474F-8F03-20C92C625FE8}"/>
              </a:ext>
            </a:extLst>
          </p:cNvPr>
          <p:cNvSpPr/>
          <p:nvPr/>
        </p:nvSpPr>
        <p:spPr>
          <a:xfrm>
            <a:off x="6210300" y="3101340"/>
            <a:ext cx="499110" cy="50292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Arrow: Right 4">
            <a:extLst>
              <a:ext uri="{FF2B5EF4-FFF2-40B4-BE49-F238E27FC236}">
                <a16:creationId xmlns:a16="http://schemas.microsoft.com/office/drawing/2014/main" id="{93406D00-7507-4F2C-A119-19D792C32CE5}"/>
              </a:ext>
            </a:extLst>
          </p:cNvPr>
          <p:cNvSpPr/>
          <p:nvPr/>
        </p:nvSpPr>
        <p:spPr>
          <a:xfrm>
            <a:off x="5536748" y="3154680"/>
            <a:ext cx="673552" cy="3962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2349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8589F8-14C3-4E0C-92BD-DA2E90426039}"/>
              </a:ext>
            </a:extLst>
          </p:cNvPr>
          <p:cNvSpPr txBox="1"/>
          <p:nvPr/>
        </p:nvSpPr>
        <p:spPr>
          <a:xfrm>
            <a:off x="279400" y="300038"/>
            <a:ext cx="12277725" cy="7848302"/>
          </a:xfrm>
          <a:prstGeom prst="rect">
            <a:avLst/>
          </a:prstGeom>
          <a:noFill/>
        </p:spPr>
        <p:txBody>
          <a:bodyPr wrap="square" rtlCol="0">
            <a:spAutoFit/>
          </a:bodyPr>
          <a:lstStyle/>
          <a:p>
            <a:r>
              <a:rPr lang="en-US" sz="3200" dirty="0">
                <a:latin typeface="Arial Rounded MT Bold" panose="020F0704030504030204" pitchFamily="34" charset="0"/>
              </a:rPr>
              <a:t>Precautions to take note while using laser cutter-</a:t>
            </a:r>
          </a:p>
          <a:p>
            <a:pPr marL="285750" indent="-285750">
              <a:buFont typeface="Arial" panose="020B0604020202020204" pitchFamily="34" charset="0"/>
              <a:buChar char="•"/>
            </a:pPr>
            <a:r>
              <a:rPr lang="en-US" sz="2400" dirty="0">
                <a:latin typeface="Arial Rounded MT Bold" panose="020F0704030504030204" pitchFamily="34" charset="0"/>
              </a:rPr>
              <a:t>Do not stare at the laser for long periods of time. Exposure to radiation can damage your eyes.</a:t>
            </a:r>
          </a:p>
          <a:p>
            <a:pPr marL="285750" indent="-285750">
              <a:buFont typeface="Arial" panose="020B0604020202020204" pitchFamily="34" charset="0"/>
              <a:buChar char="•"/>
            </a:pPr>
            <a:r>
              <a:rPr lang="en-US" sz="2400" dirty="0">
                <a:latin typeface="Arial Rounded MT Bold" panose="020F0704030504030204" pitchFamily="34" charset="0"/>
              </a:rPr>
              <a:t>Do not leave the laser cutter unattended during operation. Laser produces a lot of heat. Fire can break out during cutting and engraving process.</a:t>
            </a:r>
          </a:p>
          <a:p>
            <a:pPr marL="285750" indent="-285750">
              <a:buFont typeface="Arial" panose="020B0604020202020204" pitchFamily="34" charset="0"/>
              <a:buChar char="•"/>
            </a:pPr>
            <a:r>
              <a:rPr lang="en-US" sz="2400" dirty="0">
                <a:latin typeface="Arial Rounded MT Bold" panose="020F0704030504030204" pitchFamily="34" charset="0"/>
              </a:rPr>
              <a:t>When you see flames during laser cutting, open the cover quickly, which will pause the process, and take out the fire. </a:t>
            </a:r>
          </a:p>
          <a:p>
            <a:pPr marL="285750" indent="-285750">
              <a:buFont typeface="Arial" panose="020B0604020202020204" pitchFamily="34" charset="0"/>
              <a:buChar char="•"/>
            </a:pPr>
            <a:r>
              <a:rPr lang="en-US" sz="2400" dirty="0">
                <a:latin typeface="Arial Rounded MT Bold" panose="020F0704030504030204" pitchFamily="34" charset="0"/>
              </a:rPr>
              <a:t>After cutting is finished, do not open the cover immediately. Wait for about 10-20 seconds for the smoke to clear.</a:t>
            </a:r>
          </a:p>
          <a:p>
            <a:pPr marL="285750" indent="-285750">
              <a:buFont typeface="Arial" panose="020B0604020202020204" pitchFamily="34" charset="0"/>
              <a:buChar char="•"/>
            </a:pPr>
            <a:r>
              <a:rPr lang="en-US" sz="2400" dirty="0">
                <a:latin typeface="Arial Rounded MT Bold" panose="020F0704030504030204" pitchFamily="34" charset="0"/>
              </a:rPr>
              <a:t>When cutting acrylic, peel off the top sheet. If you cut with the sheet, the sheet can catch fire.</a:t>
            </a:r>
          </a:p>
          <a:p>
            <a:pPr marL="285750" indent="-285750">
              <a:buFont typeface="Arial" panose="020B0604020202020204" pitchFamily="34" charset="0"/>
              <a:buChar char="•"/>
            </a:pPr>
            <a:r>
              <a:rPr lang="en-US" sz="2400" dirty="0">
                <a:latin typeface="Arial Rounded MT Bold" panose="020F0704030504030204" pitchFamily="34" charset="0"/>
              </a:rPr>
              <a:t>Do not slam shut the laser cutter cover. Slowly pull it down.</a:t>
            </a:r>
          </a:p>
          <a:p>
            <a:pPr marL="285750" indent="-285750">
              <a:buFont typeface="Arial" panose="020B0604020202020204" pitchFamily="34" charset="0"/>
              <a:buChar char="•"/>
            </a:pPr>
            <a:r>
              <a:rPr lang="en-US" sz="2400" dirty="0">
                <a:latin typeface="Arial Rounded MT Bold" panose="020F0704030504030204" pitchFamily="34" charset="0"/>
              </a:rPr>
              <a:t>If you encounter a problem, find the staff in charge or a lecturer. Do not try to resolve the issue if you are not familiar with the laser cutter.</a:t>
            </a:r>
          </a:p>
          <a:p>
            <a:pPr marL="285750" indent="-285750">
              <a:buFont typeface="Arial" panose="020B0604020202020204" pitchFamily="34" charset="0"/>
              <a:buChar char="•"/>
            </a:pPr>
            <a:endParaRPr lang="en-US" sz="3200" dirty="0">
              <a:latin typeface="Arial Rounded MT Bold" panose="020F0704030504030204" pitchFamily="34" charset="0"/>
            </a:endParaRPr>
          </a:p>
          <a:p>
            <a:r>
              <a:rPr lang="en-US" sz="2800" dirty="0">
                <a:solidFill>
                  <a:srgbClr val="FF0000"/>
                </a:solidFill>
                <a:latin typeface="Arial Rounded MT Bold" panose="020F0704030504030204" pitchFamily="34" charset="0"/>
              </a:rPr>
              <a:t>Note: </a:t>
            </a:r>
          </a:p>
          <a:p>
            <a:r>
              <a:rPr lang="en-US" sz="2800" dirty="0">
                <a:solidFill>
                  <a:srgbClr val="FF0000"/>
                </a:solidFill>
                <a:latin typeface="Arial Rounded MT Bold" panose="020F0704030504030204" pitchFamily="34" charset="0"/>
              </a:rPr>
              <a:t>Fail to follow the rules and precautions can cause in injury and property damage. You will also be banned from using the equipment for a certain period of time.</a:t>
            </a:r>
            <a:endParaRPr lang="en-SG" sz="2800" dirty="0">
              <a:solidFill>
                <a:srgbClr val="FF0000"/>
              </a:solidFill>
              <a:latin typeface="Arial Rounded MT Bold" panose="020F0704030504030204" pitchFamily="34" charset="0"/>
            </a:endParaRPr>
          </a:p>
        </p:txBody>
      </p:sp>
    </p:spTree>
    <p:extLst>
      <p:ext uri="{BB962C8B-B14F-4D97-AF65-F5344CB8AC3E}">
        <p14:creationId xmlns:p14="http://schemas.microsoft.com/office/powerpoint/2010/main" val="26338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0B294D-4CB8-4999-A263-982178A6CA0B}"/>
              </a:ext>
            </a:extLst>
          </p:cNvPr>
          <p:cNvSpPr txBox="1"/>
          <p:nvPr/>
        </p:nvSpPr>
        <p:spPr>
          <a:xfrm>
            <a:off x="279399" y="300038"/>
            <a:ext cx="6696167" cy="584775"/>
          </a:xfrm>
          <a:prstGeom prst="rect">
            <a:avLst/>
          </a:prstGeom>
          <a:noFill/>
        </p:spPr>
        <p:txBody>
          <a:bodyPr wrap="square" rtlCol="0">
            <a:spAutoFit/>
          </a:bodyPr>
          <a:lstStyle/>
          <a:p>
            <a:r>
              <a:rPr lang="en-US" sz="3200" dirty="0">
                <a:latin typeface="Arial Rounded MT Bold" panose="020F0704030504030204" pitchFamily="34" charset="0"/>
              </a:rPr>
              <a:t>Step 20 </a:t>
            </a:r>
            <a:r>
              <a:rPr lang="en-US" sz="2400" dirty="0">
                <a:latin typeface="Arial Rounded MT Bold" panose="020F0704030504030204" pitchFamily="34" charset="0"/>
              </a:rPr>
              <a:t>(After Laser Cutting)</a:t>
            </a:r>
          </a:p>
        </p:txBody>
      </p:sp>
      <p:sp>
        <p:nvSpPr>
          <p:cNvPr id="3" name="TextBox 2">
            <a:extLst>
              <a:ext uri="{FF2B5EF4-FFF2-40B4-BE49-F238E27FC236}">
                <a16:creationId xmlns:a16="http://schemas.microsoft.com/office/drawing/2014/main" id="{6E9E036B-738A-42A9-A5F3-C2A4778C67BD}"/>
              </a:ext>
            </a:extLst>
          </p:cNvPr>
          <p:cNvSpPr txBox="1"/>
          <p:nvPr/>
        </p:nvSpPr>
        <p:spPr>
          <a:xfrm>
            <a:off x="279400" y="884813"/>
            <a:ext cx="12339320" cy="2308324"/>
          </a:xfrm>
          <a:prstGeom prst="rect">
            <a:avLst/>
          </a:prstGeom>
          <a:noFill/>
        </p:spPr>
        <p:txBody>
          <a:bodyPr wrap="square" rtlCol="0">
            <a:spAutoFit/>
          </a:bodyPr>
          <a:lstStyle/>
          <a:p>
            <a:r>
              <a:rPr lang="en-US" sz="2400" dirty="0">
                <a:latin typeface="Arial Rounded MT Bold" panose="020F0704030504030204" pitchFamily="34" charset="0"/>
              </a:rPr>
              <a:t>Make sure that you have-</a:t>
            </a:r>
          </a:p>
          <a:p>
            <a:pPr marL="342900" indent="-342900">
              <a:buFont typeface="Arial" panose="020B0604020202020204" pitchFamily="34" charset="0"/>
              <a:buChar char="•"/>
            </a:pPr>
            <a:r>
              <a:rPr lang="en-US" sz="2400" dirty="0">
                <a:latin typeface="Arial Rounded MT Bold" panose="020F0704030504030204" pitchFamily="34" charset="0"/>
              </a:rPr>
              <a:t>Cleared away all the scraps and pieces in the laser cutter</a:t>
            </a:r>
          </a:p>
          <a:p>
            <a:pPr marL="342900" indent="-342900">
              <a:buFont typeface="Arial" panose="020B0604020202020204" pitchFamily="34" charset="0"/>
              <a:buChar char="•"/>
            </a:pPr>
            <a:r>
              <a:rPr lang="en-US" sz="2400" dirty="0">
                <a:latin typeface="Arial Rounded MT Bold" panose="020F0704030504030204" pitchFamily="34" charset="0"/>
              </a:rPr>
              <a:t>Put down the cover of the laser cutter</a:t>
            </a:r>
          </a:p>
          <a:p>
            <a:pPr marL="342900" indent="-342900">
              <a:buFont typeface="Arial" panose="020B0604020202020204" pitchFamily="34" charset="0"/>
              <a:buChar char="•"/>
            </a:pPr>
            <a:r>
              <a:rPr lang="en-US" sz="2400" dirty="0">
                <a:latin typeface="Arial Rounded MT Bold" panose="020F0704030504030204" pitchFamily="34" charset="0"/>
              </a:rPr>
              <a:t>Put back the material in the dedicated recycle materials drawers</a:t>
            </a:r>
          </a:p>
          <a:p>
            <a:pPr marL="342900" indent="-342900">
              <a:buFont typeface="Arial" panose="020B0604020202020204" pitchFamily="34" charset="0"/>
              <a:buChar char="•"/>
            </a:pPr>
            <a:r>
              <a:rPr lang="en-US" sz="2400" dirty="0">
                <a:latin typeface="Arial Rounded MT Bold" panose="020F0704030504030204" pitchFamily="34" charset="0"/>
              </a:rPr>
              <a:t>Throw away all trash and materials that cannot be recycled</a:t>
            </a:r>
          </a:p>
          <a:p>
            <a:pPr marL="342900" indent="-342900">
              <a:buFont typeface="Arial" panose="020B0604020202020204" pitchFamily="34" charset="0"/>
              <a:buChar char="•"/>
            </a:pPr>
            <a:r>
              <a:rPr lang="en-US" sz="2400" dirty="0">
                <a:latin typeface="Arial Rounded MT Bold" panose="020F0704030504030204" pitchFamily="34" charset="0"/>
              </a:rPr>
              <a:t>Switched off the main switches of laser cutters and exhaust fans</a:t>
            </a:r>
            <a:endParaRPr lang="en-SG" sz="24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D5B002D3-EA19-496C-BA4B-E586B41771DB}"/>
              </a:ext>
            </a:extLst>
          </p:cNvPr>
          <p:cNvPicPr>
            <a:picLocks noChangeAspect="1"/>
          </p:cNvPicPr>
          <p:nvPr/>
        </p:nvPicPr>
        <p:blipFill rotWithShape="1">
          <a:blip r:embed="rId2">
            <a:extLst>
              <a:ext uri="{28A0092B-C50C-407E-A947-70E740481C1C}">
                <a14:useLocalDpi xmlns:a14="http://schemas.microsoft.com/office/drawing/2010/main" val="0"/>
              </a:ext>
            </a:extLst>
          </a:blip>
          <a:srcRect t="12024" b="28138"/>
          <a:stretch/>
        </p:blipFill>
        <p:spPr>
          <a:xfrm>
            <a:off x="277881" y="3333563"/>
            <a:ext cx="4867366" cy="2181497"/>
          </a:xfrm>
          <a:prstGeom prst="rect">
            <a:avLst/>
          </a:prstGeom>
        </p:spPr>
      </p:pic>
      <p:pic>
        <p:nvPicPr>
          <p:cNvPr id="7" name="Picture 6" descr="A picture containing text, indoor, electronics, oven&#10;&#10;Description automatically generated">
            <a:extLst>
              <a:ext uri="{FF2B5EF4-FFF2-40B4-BE49-F238E27FC236}">
                <a16:creationId xmlns:a16="http://schemas.microsoft.com/office/drawing/2014/main" id="{E46083D0-11B5-480B-9888-B779B6DDF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747" y="3333564"/>
            <a:ext cx="3660489" cy="4887142"/>
          </a:xfrm>
          <a:prstGeom prst="rect">
            <a:avLst/>
          </a:prstGeom>
        </p:spPr>
      </p:pic>
      <p:pic>
        <p:nvPicPr>
          <p:cNvPr id="9" name="Picture 8" descr="A picture containing text, indoor, electronics, shelf&#10;&#10;Description automatically generated">
            <a:extLst>
              <a:ext uri="{FF2B5EF4-FFF2-40B4-BE49-F238E27FC236}">
                <a16:creationId xmlns:a16="http://schemas.microsoft.com/office/drawing/2014/main" id="{A96627B0-EB4B-4504-BF13-03948DDA9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637" y="3333564"/>
            <a:ext cx="3660490" cy="4887142"/>
          </a:xfrm>
          <a:prstGeom prst="rect">
            <a:avLst/>
          </a:prstGeom>
        </p:spPr>
      </p:pic>
      <p:pic>
        <p:nvPicPr>
          <p:cNvPr id="11" name="Picture 10" descr="A picture containing text, indoor&#10;&#10;Description automatically generated">
            <a:extLst>
              <a:ext uri="{FF2B5EF4-FFF2-40B4-BE49-F238E27FC236}">
                <a16:creationId xmlns:a16="http://schemas.microsoft.com/office/drawing/2014/main" id="{F9094053-C8AE-4FF4-8F73-CDEE77ECF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881" y="5655487"/>
            <a:ext cx="4867366" cy="3645676"/>
          </a:xfrm>
          <a:prstGeom prst="rect">
            <a:avLst/>
          </a:prstGeom>
        </p:spPr>
      </p:pic>
      <p:sp>
        <p:nvSpPr>
          <p:cNvPr id="12" name="TextBox 11">
            <a:extLst>
              <a:ext uri="{FF2B5EF4-FFF2-40B4-BE49-F238E27FC236}">
                <a16:creationId xmlns:a16="http://schemas.microsoft.com/office/drawing/2014/main" id="{90D598A4-54D8-4ECC-A391-15C53564510A}"/>
              </a:ext>
            </a:extLst>
          </p:cNvPr>
          <p:cNvSpPr txBox="1"/>
          <p:nvPr/>
        </p:nvSpPr>
        <p:spPr>
          <a:xfrm>
            <a:off x="9191996" y="8361132"/>
            <a:ext cx="3069771" cy="646331"/>
          </a:xfrm>
          <a:prstGeom prst="rect">
            <a:avLst/>
          </a:prstGeom>
          <a:noFill/>
        </p:spPr>
        <p:txBody>
          <a:bodyPr wrap="square" rtlCol="0">
            <a:spAutoFit/>
          </a:bodyPr>
          <a:lstStyle/>
          <a:p>
            <a:pPr algn="ctr"/>
            <a:r>
              <a:rPr lang="en-US" dirty="0">
                <a:latin typeface="Arial Rounded MT Bold" panose="020F0704030504030204" pitchFamily="34" charset="0"/>
              </a:rPr>
              <a:t>B25 – Recycled Materials Drawer for Acrylic</a:t>
            </a:r>
            <a:endParaRPr lang="en-SG" dirty="0">
              <a:latin typeface="Arial Rounded MT Bold" panose="020F0704030504030204" pitchFamily="34" charset="0"/>
            </a:endParaRPr>
          </a:p>
        </p:txBody>
      </p:sp>
      <p:sp>
        <p:nvSpPr>
          <p:cNvPr id="13" name="TextBox 12">
            <a:extLst>
              <a:ext uri="{FF2B5EF4-FFF2-40B4-BE49-F238E27FC236}">
                <a16:creationId xmlns:a16="http://schemas.microsoft.com/office/drawing/2014/main" id="{EC257B2F-0707-4EBE-9681-A1F19E9ADD37}"/>
              </a:ext>
            </a:extLst>
          </p:cNvPr>
          <p:cNvSpPr txBox="1"/>
          <p:nvPr/>
        </p:nvSpPr>
        <p:spPr>
          <a:xfrm>
            <a:off x="5487105" y="8361132"/>
            <a:ext cx="3069771" cy="646331"/>
          </a:xfrm>
          <a:prstGeom prst="rect">
            <a:avLst/>
          </a:prstGeom>
          <a:noFill/>
        </p:spPr>
        <p:txBody>
          <a:bodyPr wrap="square" rtlCol="0">
            <a:spAutoFit/>
          </a:bodyPr>
          <a:lstStyle/>
          <a:p>
            <a:pPr algn="ctr"/>
            <a:r>
              <a:rPr lang="en-US" dirty="0">
                <a:latin typeface="Arial Rounded MT Bold" panose="020F0704030504030204" pitchFamily="34" charset="0"/>
              </a:rPr>
              <a:t>B24 – Recycled Materials Drawer for Wood</a:t>
            </a:r>
            <a:endParaRPr lang="en-SG" dirty="0">
              <a:latin typeface="Arial Rounded MT Bold" panose="020F0704030504030204" pitchFamily="34" charset="0"/>
            </a:endParaRPr>
          </a:p>
        </p:txBody>
      </p:sp>
    </p:spTree>
    <p:extLst>
      <p:ext uri="{BB962C8B-B14F-4D97-AF65-F5344CB8AC3E}">
        <p14:creationId xmlns:p14="http://schemas.microsoft.com/office/powerpoint/2010/main" val="2628287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ECA19F-6938-4AE0-9E9D-2DFAACD44A3D}"/>
              </a:ext>
            </a:extLst>
          </p:cNvPr>
          <p:cNvSpPr txBox="1"/>
          <p:nvPr/>
        </p:nvSpPr>
        <p:spPr>
          <a:xfrm>
            <a:off x="3713117" y="4077325"/>
            <a:ext cx="5375366" cy="1446550"/>
          </a:xfrm>
          <a:prstGeom prst="rect">
            <a:avLst/>
          </a:prstGeom>
          <a:noFill/>
        </p:spPr>
        <p:txBody>
          <a:bodyPr wrap="square" rtlCol="0">
            <a:spAutoFit/>
          </a:bodyPr>
          <a:lstStyle/>
          <a:p>
            <a:pPr algn="ctr"/>
            <a:r>
              <a:rPr lang="en-US" sz="4400" dirty="0">
                <a:latin typeface="Arial Rounded MT Bold" panose="020F0704030504030204" pitchFamily="34" charset="0"/>
              </a:rPr>
              <a:t>End of Guide</a:t>
            </a:r>
          </a:p>
          <a:p>
            <a:pPr algn="ctr"/>
            <a:r>
              <a:rPr lang="en-US" sz="4400" dirty="0">
                <a:latin typeface="Arial Rounded MT Bold" panose="020F0704030504030204" pitchFamily="34" charset="0"/>
              </a:rPr>
              <a:t>Thank you</a:t>
            </a:r>
            <a:endParaRPr lang="en-SG" sz="4400" dirty="0">
              <a:latin typeface="Arial Rounded MT Bold" panose="020F0704030504030204" pitchFamily="34" charset="0"/>
            </a:endParaRPr>
          </a:p>
        </p:txBody>
      </p:sp>
    </p:spTree>
    <p:extLst>
      <p:ext uri="{BB962C8B-B14F-4D97-AF65-F5344CB8AC3E}">
        <p14:creationId xmlns:p14="http://schemas.microsoft.com/office/powerpoint/2010/main" val="968835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D6E59B-5986-4DA2-9EC6-D49ED1754B8D}"/>
              </a:ext>
            </a:extLst>
          </p:cNvPr>
          <p:cNvSpPr txBox="1"/>
          <p:nvPr/>
        </p:nvSpPr>
        <p:spPr>
          <a:xfrm>
            <a:off x="279400" y="300038"/>
            <a:ext cx="6970486" cy="584775"/>
          </a:xfrm>
          <a:prstGeom prst="rect">
            <a:avLst/>
          </a:prstGeom>
          <a:noFill/>
        </p:spPr>
        <p:txBody>
          <a:bodyPr wrap="square" rtlCol="0">
            <a:spAutoFit/>
          </a:bodyPr>
          <a:lstStyle/>
          <a:p>
            <a:r>
              <a:rPr lang="en-US" sz="3200" dirty="0">
                <a:latin typeface="Arial Rounded MT Bold" panose="020F0704030504030204" pitchFamily="34" charset="0"/>
              </a:rPr>
              <a:t>Step 1 </a:t>
            </a:r>
            <a:r>
              <a:rPr lang="en-US" sz="2400" dirty="0">
                <a:latin typeface="Arial Rounded MT Bold" panose="020F0704030504030204" pitchFamily="34" charset="0"/>
              </a:rPr>
              <a:t>(Before Laser Cutting)</a:t>
            </a:r>
          </a:p>
        </p:txBody>
      </p:sp>
      <p:pic>
        <p:nvPicPr>
          <p:cNvPr id="6" name="Picture 5" descr="A picture containing text, indoor&#10;&#10;Description automatically generated">
            <a:extLst>
              <a:ext uri="{FF2B5EF4-FFF2-40B4-BE49-F238E27FC236}">
                <a16:creationId xmlns:a16="http://schemas.microsoft.com/office/drawing/2014/main" id="{F3DBE746-43C2-48A3-9E30-A7C9E995D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821" y="3300991"/>
            <a:ext cx="7801039" cy="5843009"/>
          </a:xfrm>
          <a:prstGeom prst="rect">
            <a:avLst/>
          </a:prstGeom>
        </p:spPr>
      </p:pic>
      <p:sp>
        <p:nvSpPr>
          <p:cNvPr id="7" name="TextBox 6">
            <a:extLst>
              <a:ext uri="{FF2B5EF4-FFF2-40B4-BE49-F238E27FC236}">
                <a16:creationId xmlns:a16="http://schemas.microsoft.com/office/drawing/2014/main" id="{B2863067-B92F-46E6-97E8-95DE58B03DC4}"/>
              </a:ext>
            </a:extLst>
          </p:cNvPr>
          <p:cNvSpPr txBox="1"/>
          <p:nvPr/>
        </p:nvSpPr>
        <p:spPr>
          <a:xfrm>
            <a:off x="281912" y="884813"/>
            <a:ext cx="12242799" cy="1938992"/>
          </a:xfrm>
          <a:prstGeom prst="rect">
            <a:avLst/>
          </a:prstGeom>
          <a:noFill/>
        </p:spPr>
        <p:txBody>
          <a:bodyPr wrap="square" rtlCol="0">
            <a:spAutoFit/>
          </a:bodyPr>
          <a:lstStyle/>
          <a:p>
            <a:pPr marL="457200" indent="-457200">
              <a:buFont typeface="+mj-lt"/>
              <a:buAutoNum type="arabicPeriod"/>
            </a:pPr>
            <a:r>
              <a:rPr lang="en-US" sz="2400" dirty="0">
                <a:latin typeface="Arial Rounded MT Bold" panose="020F0704030504030204" pitchFamily="34" charset="0"/>
              </a:rPr>
              <a:t>Make sure that the main switches of laser cutter and exhaust fans are turned on.</a:t>
            </a:r>
          </a:p>
          <a:p>
            <a:pPr marL="457200" indent="-457200">
              <a:buFont typeface="+mj-lt"/>
              <a:buAutoNum type="arabicPeriod"/>
            </a:pPr>
            <a:r>
              <a:rPr lang="en-US" sz="2400" dirty="0">
                <a:latin typeface="Arial Rounded MT Bold" panose="020F0704030504030204" pitchFamily="34" charset="0"/>
              </a:rPr>
              <a:t>Get your files ready in a thumb drive.</a:t>
            </a:r>
          </a:p>
          <a:p>
            <a:pPr indent="444500"/>
            <a:r>
              <a:rPr lang="en-US" sz="2400" dirty="0">
                <a:latin typeface="Arial Rounded MT Bold" panose="020F0704030504030204" pitchFamily="34" charset="0"/>
              </a:rPr>
              <a:t>(Acceptable file formats </a:t>
            </a:r>
            <a:r>
              <a:rPr lang="en-US" sz="2400" dirty="0" err="1">
                <a:latin typeface="Arial Rounded MT Bold" panose="020F0704030504030204" pitchFamily="34" charset="0"/>
              </a:rPr>
              <a:t>dxf</a:t>
            </a:r>
            <a:r>
              <a:rPr lang="en-US" sz="2400" dirty="0">
                <a:latin typeface="Arial Rounded MT Bold" panose="020F0704030504030204" pitchFamily="34" charset="0"/>
              </a:rPr>
              <a:t>, dwg, </a:t>
            </a:r>
            <a:r>
              <a:rPr lang="en-US" sz="2400" dirty="0" err="1">
                <a:latin typeface="Arial Rounded MT Bold" panose="020F0704030504030204" pitchFamily="34" charset="0"/>
              </a:rPr>
              <a:t>svg</a:t>
            </a:r>
            <a:r>
              <a:rPr lang="en-US" sz="2400" dirty="0">
                <a:latin typeface="Arial Rounded MT Bold" panose="020F0704030504030204" pitchFamily="34" charset="0"/>
              </a:rPr>
              <a:t> or pdf. Image files are acceptable also)</a:t>
            </a:r>
          </a:p>
          <a:p>
            <a:pPr marL="444500" indent="-444500"/>
            <a:r>
              <a:rPr lang="en-US" sz="2400" dirty="0">
                <a:latin typeface="Arial Rounded MT Bold" panose="020F0704030504030204" pitchFamily="34" charset="0"/>
              </a:rPr>
              <a:t>3.  Make sure that you have enough material for your cutting.</a:t>
            </a:r>
            <a:endParaRPr lang="en-SG" sz="2400" dirty="0">
              <a:latin typeface="Arial Rounded MT Bold" panose="020F0704030504030204" pitchFamily="34" charset="0"/>
            </a:endParaRPr>
          </a:p>
        </p:txBody>
      </p:sp>
      <p:pic>
        <p:nvPicPr>
          <p:cNvPr id="1026" name="Picture 2" descr="USB flash drive - Wikipedia">
            <a:extLst>
              <a:ext uri="{FF2B5EF4-FFF2-40B4-BE49-F238E27FC236}">
                <a16:creationId xmlns:a16="http://schemas.microsoft.com/office/drawing/2014/main" id="{2DBE2F02-5A53-4B96-B680-A0B8FDCD5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923" y="3300991"/>
            <a:ext cx="4089856" cy="2376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ser Cutting">
            <a:extLst>
              <a:ext uri="{FF2B5EF4-FFF2-40B4-BE49-F238E27FC236}">
                <a16:creationId xmlns:a16="http://schemas.microsoft.com/office/drawing/2014/main" id="{32BC6F28-AFAD-498B-B57F-1E942DC09A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821"/>
          <a:stretch/>
        </p:blipFill>
        <p:spPr bwMode="auto">
          <a:xfrm>
            <a:off x="8406562" y="5915697"/>
            <a:ext cx="3942578" cy="322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94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47EB6-D6D0-45FB-8DD1-C97EDF72F49E}"/>
              </a:ext>
            </a:extLst>
          </p:cNvPr>
          <p:cNvSpPr txBox="1"/>
          <p:nvPr/>
        </p:nvSpPr>
        <p:spPr>
          <a:xfrm>
            <a:off x="279399" y="300038"/>
            <a:ext cx="10588897" cy="584775"/>
          </a:xfrm>
          <a:prstGeom prst="rect">
            <a:avLst/>
          </a:prstGeom>
          <a:noFill/>
        </p:spPr>
        <p:txBody>
          <a:bodyPr wrap="square" rtlCol="0">
            <a:spAutoFit/>
          </a:bodyPr>
          <a:lstStyle/>
          <a:p>
            <a:r>
              <a:rPr lang="en-US" sz="3200" dirty="0">
                <a:latin typeface="Arial Rounded MT Bold" panose="020F0704030504030204" pitchFamily="34" charset="0"/>
              </a:rPr>
              <a:t>Step 2</a:t>
            </a:r>
          </a:p>
        </p:txBody>
      </p:sp>
      <p:sp>
        <p:nvSpPr>
          <p:cNvPr id="5" name="TextBox 4">
            <a:extLst>
              <a:ext uri="{FF2B5EF4-FFF2-40B4-BE49-F238E27FC236}">
                <a16:creationId xmlns:a16="http://schemas.microsoft.com/office/drawing/2014/main" id="{CDEB614C-F835-4017-A0EC-1E7B77B71A57}"/>
              </a:ext>
            </a:extLst>
          </p:cNvPr>
          <p:cNvSpPr txBox="1"/>
          <p:nvPr/>
        </p:nvSpPr>
        <p:spPr>
          <a:xfrm>
            <a:off x="279401" y="884813"/>
            <a:ext cx="12242800" cy="1200329"/>
          </a:xfrm>
          <a:prstGeom prst="rect">
            <a:avLst/>
          </a:prstGeom>
          <a:noFill/>
        </p:spPr>
        <p:txBody>
          <a:bodyPr wrap="square" rtlCol="0">
            <a:spAutoFit/>
          </a:bodyPr>
          <a:lstStyle/>
          <a:p>
            <a:r>
              <a:rPr lang="en-US" sz="2400" dirty="0">
                <a:latin typeface="Arial Rounded MT Bold" panose="020F0704030504030204" pitchFamily="34" charset="0"/>
              </a:rPr>
              <a:t>Open CorelDraw. Then set the top left corner of the canvas as (0, 0) coordinate. You can do so by going to the icon at the top left corner and dragging to the corner of the canvas.</a:t>
            </a:r>
            <a:endParaRPr lang="en-SG" sz="2400" dirty="0">
              <a:latin typeface="Arial Rounded MT Bold" panose="020F0704030504030204" pitchFamily="34" charset="0"/>
            </a:endParaRPr>
          </a:p>
        </p:txBody>
      </p:sp>
      <p:grpSp>
        <p:nvGrpSpPr>
          <p:cNvPr id="8" name="Group 7">
            <a:extLst>
              <a:ext uri="{FF2B5EF4-FFF2-40B4-BE49-F238E27FC236}">
                <a16:creationId xmlns:a16="http://schemas.microsoft.com/office/drawing/2014/main" id="{B012FA6D-1FD2-4153-9C1F-4E043B81BE2F}"/>
              </a:ext>
            </a:extLst>
          </p:cNvPr>
          <p:cNvGrpSpPr/>
          <p:nvPr/>
        </p:nvGrpSpPr>
        <p:grpSpPr>
          <a:xfrm>
            <a:off x="279400" y="2414586"/>
            <a:ext cx="12242801" cy="6886576"/>
            <a:chOff x="279400" y="2414586"/>
            <a:chExt cx="12242801" cy="6886576"/>
          </a:xfrm>
        </p:grpSpPr>
        <p:pic>
          <p:nvPicPr>
            <p:cNvPr id="4" name="Picture 3" descr="Graphical user interface, application, Word&#10;&#10;Description automatically generated">
              <a:extLst>
                <a:ext uri="{FF2B5EF4-FFF2-40B4-BE49-F238E27FC236}">
                  <a16:creationId xmlns:a16="http://schemas.microsoft.com/office/drawing/2014/main" id="{6D430965-EA78-42F0-858C-C0D59E158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6"/>
              <a:ext cx="12242801" cy="6886576"/>
            </a:xfrm>
            <a:prstGeom prst="rect">
              <a:avLst/>
            </a:prstGeom>
          </p:spPr>
        </p:pic>
        <p:sp>
          <p:nvSpPr>
            <p:cNvPr id="3" name="Rectangle 2">
              <a:extLst>
                <a:ext uri="{FF2B5EF4-FFF2-40B4-BE49-F238E27FC236}">
                  <a16:creationId xmlns:a16="http://schemas.microsoft.com/office/drawing/2014/main" id="{B1082999-D894-4006-93F5-D29C1993D78F}"/>
                </a:ext>
              </a:extLst>
            </p:cNvPr>
            <p:cNvSpPr/>
            <p:nvPr/>
          </p:nvSpPr>
          <p:spPr>
            <a:xfrm>
              <a:off x="384048" y="3352800"/>
              <a:ext cx="426720" cy="41452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Arrow Connector 6">
              <a:extLst>
                <a:ext uri="{FF2B5EF4-FFF2-40B4-BE49-F238E27FC236}">
                  <a16:creationId xmlns:a16="http://schemas.microsoft.com/office/drawing/2014/main" id="{2D1E69A8-62E8-4237-B0C6-02ECA0D42B97}"/>
                </a:ext>
              </a:extLst>
            </p:cNvPr>
            <p:cNvCxnSpPr/>
            <p:nvPr/>
          </p:nvCxnSpPr>
          <p:spPr>
            <a:xfrm>
              <a:off x="877824" y="3810000"/>
              <a:ext cx="1316736" cy="505968"/>
            </a:xfrm>
            <a:prstGeom prst="straightConnector1">
              <a:avLst/>
            </a:prstGeom>
            <a:ln w="381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974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39A6C-E3A1-4A29-918F-82AE601A2542}"/>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3</a:t>
            </a:r>
          </a:p>
        </p:txBody>
      </p:sp>
      <p:sp>
        <p:nvSpPr>
          <p:cNvPr id="6" name="TextBox 5">
            <a:extLst>
              <a:ext uri="{FF2B5EF4-FFF2-40B4-BE49-F238E27FC236}">
                <a16:creationId xmlns:a16="http://schemas.microsoft.com/office/drawing/2014/main" id="{6B843C5B-E725-4624-8FF4-2305811F9AE1}"/>
              </a:ext>
            </a:extLst>
          </p:cNvPr>
          <p:cNvSpPr txBox="1"/>
          <p:nvPr/>
        </p:nvSpPr>
        <p:spPr>
          <a:xfrm>
            <a:off x="279400" y="810577"/>
            <a:ext cx="12242800" cy="1569660"/>
          </a:xfrm>
          <a:prstGeom prst="rect">
            <a:avLst/>
          </a:prstGeom>
          <a:noFill/>
        </p:spPr>
        <p:txBody>
          <a:bodyPr wrap="square" rtlCol="0">
            <a:spAutoFit/>
          </a:bodyPr>
          <a:lstStyle/>
          <a:p>
            <a:r>
              <a:rPr lang="en-US" sz="2400" dirty="0">
                <a:latin typeface="Arial Rounded MT Bold" panose="020F0704030504030204" pitchFamily="34" charset="0"/>
              </a:rPr>
              <a:t>Setup guidelines by dragging the horizontal and vertical rulers. Guidelines helps arrange drawings and reduces taking up additional material space. You can check the position of the guidelines by clicking on it. The coordinates can be seen at the top left corner.</a:t>
            </a:r>
            <a:endParaRPr lang="en-SG" sz="2400" dirty="0">
              <a:latin typeface="Arial Rounded MT Bold" panose="020F0704030504030204" pitchFamily="34" charset="0"/>
            </a:endParaRPr>
          </a:p>
        </p:txBody>
      </p:sp>
      <p:grpSp>
        <p:nvGrpSpPr>
          <p:cNvPr id="29" name="Group 28">
            <a:extLst>
              <a:ext uri="{FF2B5EF4-FFF2-40B4-BE49-F238E27FC236}">
                <a16:creationId xmlns:a16="http://schemas.microsoft.com/office/drawing/2014/main" id="{17045F35-30C0-440D-95F9-A440A6CCF930}"/>
              </a:ext>
            </a:extLst>
          </p:cNvPr>
          <p:cNvGrpSpPr/>
          <p:nvPr/>
        </p:nvGrpSpPr>
        <p:grpSpPr>
          <a:xfrm>
            <a:off x="279400" y="2414587"/>
            <a:ext cx="12242800" cy="6886575"/>
            <a:chOff x="279400" y="2414587"/>
            <a:chExt cx="12242800" cy="6886575"/>
          </a:xfrm>
        </p:grpSpPr>
        <p:pic>
          <p:nvPicPr>
            <p:cNvPr id="4" name="Picture 3" descr="Graphical user interface, text, application, Word&#10;&#10;Description automatically generated">
              <a:extLst>
                <a:ext uri="{FF2B5EF4-FFF2-40B4-BE49-F238E27FC236}">
                  <a16:creationId xmlns:a16="http://schemas.microsoft.com/office/drawing/2014/main" id="{F665141E-57FB-4270-9583-040E1B234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7"/>
              <a:ext cx="12242800" cy="6886575"/>
            </a:xfrm>
            <a:prstGeom prst="rect">
              <a:avLst/>
            </a:prstGeom>
          </p:spPr>
        </p:pic>
        <p:sp>
          <p:nvSpPr>
            <p:cNvPr id="3" name="Rectangle 2">
              <a:extLst>
                <a:ext uri="{FF2B5EF4-FFF2-40B4-BE49-F238E27FC236}">
                  <a16:creationId xmlns:a16="http://schemas.microsoft.com/office/drawing/2014/main" id="{3F498FD8-1539-4A1C-84A4-86A0E0E79E99}"/>
                </a:ext>
              </a:extLst>
            </p:cNvPr>
            <p:cNvSpPr/>
            <p:nvPr/>
          </p:nvSpPr>
          <p:spPr>
            <a:xfrm>
              <a:off x="279400" y="2987040"/>
              <a:ext cx="852170" cy="3200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77C972A2-B1D2-4ABD-B84B-0BD10960D6F0}"/>
                </a:ext>
              </a:extLst>
            </p:cNvPr>
            <p:cNvSpPr txBox="1"/>
            <p:nvPr/>
          </p:nvSpPr>
          <p:spPr>
            <a:xfrm>
              <a:off x="524256" y="3648717"/>
              <a:ext cx="1437640" cy="307777"/>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COORDINATE</a:t>
              </a:r>
              <a:endParaRPr lang="en-SG" sz="1400" dirty="0">
                <a:solidFill>
                  <a:srgbClr val="FF0000"/>
                </a:solidFill>
                <a:latin typeface="Arial Rounded MT Bold" panose="020F0704030504030204" pitchFamily="34" charset="0"/>
              </a:endParaRPr>
            </a:p>
          </p:txBody>
        </p:sp>
        <p:cxnSp>
          <p:nvCxnSpPr>
            <p:cNvPr id="11" name="Straight Arrow Connector 10">
              <a:extLst>
                <a:ext uri="{FF2B5EF4-FFF2-40B4-BE49-F238E27FC236}">
                  <a16:creationId xmlns:a16="http://schemas.microsoft.com/office/drawing/2014/main" id="{18471B4E-5A7D-43BE-BA3C-278B983D2A9C}"/>
                </a:ext>
              </a:extLst>
            </p:cNvPr>
            <p:cNvCxnSpPr>
              <a:cxnSpLocks/>
              <a:stCxn id="9" idx="0"/>
              <a:endCxn id="3" idx="2"/>
            </p:cNvCxnSpPr>
            <p:nvPr/>
          </p:nvCxnSpPr>
          <p:spPr>
            <a:xfrm flipH="1" flipV="1">
              <a:off x="705485" y="3307080"/>
              <a:ext cx="537591" cy="341637"/>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660A324-1E72-49F9-8CA7-0FBBBFF26A14}"/>
                </a:ext>
              </a:extLst>
            </p:cNvPr>
            <p:cNvSpPr txBox="1"/>
            <p:nvPr/>
          </p:nvSpPr>
          <p:spPr>
            <a:xfrm>
              <a:off x="2834640" y="4878359"/>
              <a:ext cx="1437640" cy="307777"/>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GUIDLINES</a:t>
              </a:r>
              <a:endParaRPr lang="en-SG" sz="1400" dirty="0">
                <a:solidFill>
                  <a:srgbClr val="FF0000"/>
                </a:solidFill>
                <a:latin typeface="Arial Rounded MT Bold" panose="020F0704030504030204" pitchFamily="34" charset="0"/>
              </a:endParaRPr>
            </a:p>
          </p:txBody>
        </p:sp>
        <p:cxnSp>
          <p:nvCxnSpPr>
            <p:cNvPr id="21" name="Straight Arrow Connector 20">
              <a:extLst>
                <a:ext uri="{FF2B5EF4-FFF2-40B4-BE49-F238E27FC236}">
                  <a16:creationId xmlns:a16="http://schemas.microsoft.com/office/drawing/2014/main" id="{66B0D122-27B4-473B-B9A3-DA69976507AE}"/>
                </a:ext>
              </a:extLst>
            </p:cNvPr>
            <p:cNvCxnSpPr>
              <a:cxnSpLocks/>
              <a:stCxn id="20" idx="0"/>
            </p:cNvCxnSpPr>
            <p:nvPr/>
          </p:nvCxnSpPr>
          <p:spPr>
            <a:xfrm flipV="1">
              <a:off x="3553460" y="4401312"/>
              <a:ext cx="0" cy="477047"/>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B30EFCB-B9D5-4241-949B-24C3A80AC89A}"/>
                </a:ext>
              </a:extLst>
            </p:cNvPr>
            <p:cNvCxnSpPr>
              <a:cxnSpLocks/>
              <a:stCxn id="20" idx="1"/>
            </p:cNvCxnSpPr>
            <p:nvPr/>
          </p:nvCxnSpPr>
          <p:spPr>
            <a:xfrm flipH="1">
              <a:off x="2328672" y="5032248"/>
              <a:ext cx="505968"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740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3816B5-4319-49CD-BC7E-DBC7719662AD}"/>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4</a:t>
            </a:r>
          </a:p>
        </p:txBody>
      </p:sp>
      <p:sp>
        <p:nvSpPr>
          <p:cNvPr id="3" name="TextBox 2">
            <a:extLst>
              <a:ext uri="{FF2B5EF4-FFF2-40B4-BE49-F238E27FC236}">
                <a16:creationId xmlns:a16="http://schemas.microsoft.com/office/drawing/2014/main" id="{95754332-FCA2-43E7-8785-3C0CD87A0425}"/>
              </a:ext>
            </a:extLst>
          </p:cNvPr>
          <p:cNvSpPr txBox="1"/>
          <p:nvPr/>
        </p:nvSpPr>
        <p:spPr>
          <a:xfrm>
            <a:off x="279400" y="884813"/>
            <a:ext cx="12242800" cy="1569660"/>
          </a:xfrm>
          <a:prstGeom prst="rect">
            <a:avLst/>
          </a:prstGeom>
          <a:noFill/>
        </p:spPr>
        <p:txBody>
          <a:bodyPr wrap="square" rtlCol="0">
            <a:spAutoFit/>
          </a:bodyPr>
          <a:lstStyle/>
          <a:p>
            <a:r>
              <a:rPr lang="en-US" sz="2400" dirty="0">
                <a:latin typeface="Arial Rounded MT Bold" panose="020F0704030504030204" pitchFamily="34" charset="0"/>
              </a:rPr>
              <a:t>Import your file into CorelDraw. Make sure that the file is in one of the formats. (</a:t>
            </a:r>
            <a:r>
              <a:rPr lang="en-US" sz="2400" dirty="0" err="1">
                <a:latin typeface="Arial Rounded MT Bold" panose="020F0704030504030204" pitchFamily="34" charset="0"/>
              </a:rPr>
              <a:t>dxf</a:t>
            </a:r>
            <a:r>
              <a:rPr lang="en-US" sz="2400" dirty="0">
                <a:latin typeface="Arial Rounded MT Bold" panose="020F0704030504030204" pitchFamily="34" charset="0"/>
              </a:rPr>
              <a:t>, dwg, </a:t>
            </a:r>
            <a:r>
              <a:rPr lang="en-US" sz="2400" dirty="0" err="1">
                <a:latin typeface="Arial Rounded MT Bold" panose="020F0704030504030204" pitchFamily="34" charset="0"/>
              </a:rPr>
              <a:t>svg</a:t>
            </a:r>
            <a:r>
              <a:rPr lang="en-US" sz="2400" dirty="0">
                <a:latin typeface="Arial Rounded MT Bold" panose="020F0704030504030204" pitchFamily="34" charset="0"/>
              </a:rPr>
              <a:t>, pdf and/ or image file(s))</a:t>
            </a:r>
          </a:p>
          <a:p>
            <a:r>
              <a:rPr lang="en-US" sz="2400" dirty="0">
                <a:solidFill>
                  <a:srgbClr val="FF0000"/>
                </a:solidFill>
                <a:latin typeface="Arial Rounded MT Bold" panose="020F0704030504030204" pitchFamily="34" charset="0"/>
              </a:rPr>
              <a:t>Note: Image files should be in jpg, jpeg or </a:t>
            </a:r>
            <a:r>
              <a:rPr lang="en-US" sz="2400" dirty="0" err="1">
                <a:solidFill>
                  <a:srgbClr val="FF0000"/>
                </a:solidFill>
                <a:latin typeface="Arial Rounded MT Bold" panose="020F0704030504030204" pitchFamily="34" charset="0"/>
              </a:rPr>
              <a:t>png</a:t>
            </a:r>
            <a:r>
              <a:rPr lang="en-US" sz="2400" dirty="0">
                <a:solidFill>
                  <a:srgbClr val="FF0000"/>
                </a:solidFill>
                <a:latin typeface="Arial Rounded MT Bold" panose="020F0704030504030204" pitchFamily="34" charset="0"/>
              </a:rPr>
              <a:t> format. Otherwise, the file will be corrupted when imported into CorelDraw.</a:t>
            </a:r>
            <a:endParaRPr lang="en-SG" sz="2400" dirty="0">
              <a:solidFill>
                <a:srgbClr val="FF0000"/>
              </a:solidFill>
              <a:latin typeface="Arial Rounded MT Bold" panose="020F0704030504030204" pitchFamily="34" charset="0"/>
            </a:endParaRPr>
          </a:p>
        </p:txBody>
      </p:sp>
      <p:pic>
        <p:nvPicPr>
          <p:cNvPr id="5" name="Picture 4" descr="Graphical user interface, application, Word&#10;&#10;Description automatically generated">
            <a:extLst>
              <a:ext uri="{FF2B5EF4-FFF2-40B4-BE49-F238E27FC236}">
                <a16:creationId xmlns:a16="http://schemas.microsoft.com/office/drawing/2014/main" id="{93B42B5E-0919-4094-93D1-97A7DB620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6"/>
            <a:ext cx="12242801" cy="6886576"/>
          </a:xfrm>
          <a:prstGeom prst="rect">
            <a:avLst/>
          </a:prstGeom>
        </p:spPr>
      </p:pic>
    </p:spTree>
    <p:extLst>
      <p:ext uri="{BB962C8B-B14F-4D97-AF65-F5344CB8AC3E}">
        <p14:creationId xmlns:p14="http://schemas.microsoft.com/office/powerpoint/2010/main" val="138677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5A4ED5-2A47-499B-8330-E750F3561294}"/>
              </a:ext>
            </a:extLst>
          </p:cNvPr>
          <p:cNvSpPr txBox="1"/>
          <p:nvPr/>
        </p:nvSpPr>
        <p:spPr>
          <a:xfrm>
            <a:off x="279400" y="300038"/>
            <a:ext cx="3840480" cy="584775"/>
          </a:xfrm>
          <a:prstGeom prst="rect">
            <a:avLst/>
          </a:prstGeom>
          <a:noFill/>
        </p:spPr>
        <p:txBody>
          <a:bodyPr wrap="square" rtlCol="0">
            <a:spAutoFit/>
          </a:bodyPr>
          <a:lstStyle/>
          <a:p>
            <a:r>
              <a:rPr lang="en-US" sz="3200" dirty="0">
                <a:latin typeface="Arial Rounded MT Bold" panose="020F0704030504030204" pitchFamily="34" charset="0"/>
              </a:rPr>
              <a:t>Step 5</a:t>
            </a:r>
          </a:p>
        </p:txBody>
      </p:sp>
      <p:sp>
        <p:nvSpPr>
          <p:cNvPr id="7" name="TextBox 6">
            <a:extLst>
              <a:ext uri="{FF2B5EF4-FFF2-40B4-BE49-F238E27FC236}">
                <a16:creationId xmlns:a16="http://schemas.microsoft.com/office/drawing/2014/main" id="{EF144BDD-BD30-4E13-9FB3-3EECDDC93578}"/>
              </a:ext>
            </a:extLst>
          </p:cNvPr>
          <p:cNvSpPr txBox="1"/>
          <p:nvPr/>
        </p:nvSpPr>
        <p:spPr>
          <a:xfrm>
            <a:off x="279400" y="884813"/>
            <a:ext cx="12242800" cy="1200329"/>
          </a:xfrm>
          <a:prstGeom prst="rect">
            <a:avLst/>
          </a:prstGeom>
          <a:noFill/>
        </p:spPr>
        <p:txBody>
          <a:bodyPr wrap="square" rtlCol="0">
            <a:spAutoFit/>
          </a:bodyPr>
          <a:lstStyle/>
          <a:p>
            <a:r>
              <a:rPr lang="en-US" sz="2400" dirty="0">
                <a:latin typeface="Arial Rounded MT Bold" panose="020F0704030504030204" pitchFamily="34" charset="0"/>
              </a:rPr>
              <a:t>Move the imported file to the guidelines. You will see the snap line when the drawing is touching the guidelines. If the snap lines do not appear, make sure that the guideline checkbox has been checked under “Snap To” drop down.</a:t>
            </a:r>
            <a:endParaRPr lang="en-SG" sz="2400" dirty="0">
              <a:latin typeface="Arial Rounded MT Bold" panose="020F0704030504030204" pitchFamily="34" charset="0"/>
            </a:endParaRPr>
          </a:p>
        </p:txBody>
      </p:sp>
      <p:grpSp>
        <p:nvGrpSpPr>
          <p:cNvPr id="18" name="Group 17">
            <a:extLst>
              <a:ext uri="{FF2B5EF4-FFF2-40B4-BE49-F238E27FC236}">
                <a16:creationId xmlns:a16="http://schemas.microsoft.com/office/drawing/2014/main" id="{93D5B777-3A33-464D-8CA4-BACD921E94B9}"/>
              </a:ext>
            </a:extLst>
          </p:cNvPr>
          <p:cNvGrpSpPr/>
          <p:nvPr/>
        </p:nvGrpSpPr>
        <p:grpSpPr>
          <a:xfrm>
            <a:off x="279400" y="2414588"/>
            <a:ext cx="12242800" cy="6886575"/>
            <a:chOff x="279400" y="2414588"/>
            <a:chExt cx="12242800" cy="6886575"/>
          </a:xfrm>
        </p:grpSpPr>
        <p:pic>
          <p:nvPicPr>
            <p:cNvPr id="6" name="Picture 5" descr="Graphical user interface, application, Word&#10;&#10;Description automatically generated">
              <a:extLst>
                <a:ext uri="{FF2B5EF4-FFF2-40B4-BE49-F238E27FC236}">
                  <a16:creationId xmlns:a16="http://schemas.microsoft.com/office/drawing/2014/main" id="{5F86EA0D-2CF5-4A60-80FE-F4FA514A8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414588"/>
              <a:ext cx="12242800" cy="6886575"/>
            </a:xfrm>
            <a:prstGeom prst="rect">
              <a:avLst/>
            </a:prstGeom>
          </p:spPr>
        </p:pic>
        <p:sp>
          <p:nvSpPr>
            <p:cNvPr id="3" name="TextBox 2">
              <a:extLst>
                <a:ext uri="{FF2B5EF4-FFF2-40B4-BE49-F238E27FC236}">
                  <a16:creationId xmlns:a16="http://schemas.microsoft.com/office/drawing/2014/main" id="{C2C14073-A94F-4EBE-95DD-1E8A9D73A96A}"/>
                </a:ext>
              </a:extLst>
            </p:cNvPr>
            <p:cNvSpPr txBox="1"/>
            <p:nvPr/>
          </p:nvSpPr>
          <p:spPr>
            <a:xfrm>
              <a:off x="1158240" y="3688080"/>
              <a:ext cx="1310640" cy="307777"/>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SNAP LINES</a:t>
              </a:r>
              <a:endParaRPr lang="en-SG" sz="1400" dirty="0">
                <a:solidFill>
                  <a:srgbClr val="FF0000"/>
                </a:solidFill>
                <a:latin typeface="Arial Rounded MT Bold" panose="020F0704030504030204" pitchFamily="34" charset="0"/>
              </a:endParaRPr>
            </a:p>
          </p:txBody>
        </p:sp>
        <p:cxnSp>
          <p:nvCxnSpPr>
            <p:cNvPr id="9" name="Connector: Elbow 8">
              <a:extLst>
                <a:ext uri="{FF2B5EF4-FFF2-40B4-BE49-F238E27FC236}">
                  <a16:creationId xmlns:a16="http://schemas.microsoft.com/office/drawing/2014/main" id="{E3930A83-5E88-49F3-A574-72467DA8B14E}"/>
                </a:ext>
              </a:extLst>
            </p:cNvPr>
            <p:cNvCxnSpPr>
              <a:cxnSpLocks/>
              <a:stCxn id="3" idx="3"/>
            </p:cNvCxnSpPr>
            <p:nvPr/>
          </p:nvCxnSpPr>
          <p:spPr>
            <a:xfrm>
              <a:off x="2468880" y="3841969"/>
              <a:ext cx="565786" cy="21949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67A00BE-FE77-4270-B84D-69038B4E3486}"/>
                </a:ext>
              </a:extLst>
            </p:cNvPr>
            <p:cNvCxnSpPr>
              <a:stCxn id="3" idx="2"/>
            </p:cNvCxnSpPr>
            <p:nvPr/>
          </p:nvCxnSpPr>
          <p:spPr>
            <a:xfrm rot="16200000" flipH="1">
              <a:off x="1959829" y="3849588"/>
              <a:ext cx="507563" cy="80010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2555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28B95-2BDA-49B1-BCBD-F328893B1FEE}"/>
              </a:ext>
            </a:extLst>
          </p:cNvPr>
          <p:cNvSpPr txBox="1"/>
          <p:nvPr/>
        </p:nvSpPr>
        <p:spPr>
          <a:xfrm>
            <a:off x="279400" y="300038"/>
            <a:ext cx="3840480" cy="584775"/>
          </a:xfrm>
          <a:prstGeom prst="rect">
            <a:avLst/>
          </a:prstGeom>
          <a:noFill/>
        </p:spPr>
        <p:txBody>
          <a:bodyPr wrap="square" rtlCol="0">
            <a:spAutoFit/>
          </a:bodyPr>
          <a:lstStyle/>
          <a:p>
            <a:r>
              <a:rPr lang="en-US" sz="3200">
                <a:latin typeface="Arial Rounded MT Bold" panose="020F0704030504030204" pitchFamily="34" charset="0"/>
              </a:rPr>
              <a:t>Step 6</a:t>
            </a:r>
            <a:endParaRPr lang="en-US" sz="3200" dirty="0">
              <a:latin typeface="Arial Rounded MT Bold" panose="020F0704030504030204" pitchFamily="34" charset="0"/>
            </a:endParaRPr>
          </a:p>
        </p:txBody>
      </p:sp>
      <p:sp>
        <p:nvSpPr>
          <p:cNvPr id="8" name="TextBox 7">
            <a:extLst>
              <a:ext uri="{FF2B5EF4-FFF2-40B4-BE49-F238E27FC236}">
                <a16:creationId xmlns:a16="http://schemas.microsoft.com/office/drawing/2014/main" id="{40A74534-7F99-4293-A10B-D97698C0AFBF}"/>
              </a:ext>
            </a:extLst>
          </p:cNvPr>
          <p:cNvSpPr txBox="1"/>
          <p:nvPr/>
        </p:nvSpPr>
        <p:spPr>
          <a:xfrm>
            <a:off x="279400" y="934491"/>
            <a:ext cx="12242800" cy="830997"/>
          </a:xfrm>
          <a:prstGeom prst="rect">
            <a:avLst/>
          </a:prstGeom>
          <a:noFill/>
        </p:spPr>
        <p:txBody>
          <a:bodyPr wrap="square" rtlCol="0">
            <a:spAutoFit/>
          </a:bodyPr>
          <a:lstStyle/>
          <a:p>
            <a:r>
              <a:rPr lang="en-US" sz="2400" dirty="0">
                <a:latin typeface="Arial Rounded MT Bold" panose="020F0704030504030204" pitchFamily="34" charset="0"/>
              </a:rPr>
              <a:t>Make sure that the line(s) and object(s) have the correct line color and thickness for different cutting settings.</a:t>
            </a:r>
            <a:endParaRPr lang="en-SG" sz="2400" dirty="0">
              <a:latin typeface="Arial Rounded MT Bold" panose="020F0704030504030204" pitchFamily="34" charset="0"/>
            </a:endParaRPr>
          </a:p>
        </p:txBody>
      </p:sp>
      <p:sp>
        <p:nvSpPr>
          <p:cNvPr id="7" name="TextBox 6">
            <a:extLst>
              <a:ext uri="{FF2B5EF4-FFF2-40B4-BE49-F238E27FC236}">
                <a16:creationId xmlns:a16="http://schemas.microsoft.com/office/drawing/2014/main" id="{B5DBDCE3-714F-4A1E-92C6-8097E8612C9B}"/>
              </a:ext>
            </a:extLst>
          </p:cNvPr>
          <p:cNvSpPr txBox="1"/>
          <p:nvPr/>
        </p:nvSpPr>
        <p:spPr>
          <a:xfrm>
            <a:off x="6400800" y="2065199"/>
            <a:ext cx="6121400" cy="1200329"/>
          </a:xfrm>
          <a:prstGeom prst="rect">
            <a:avLst/>
          </a:prstGeom>
          <a:noFill/>
        </p:spPr>
        <p:txBody>
          <a:bodyPr wrap="square" rtlCol="0">
            <a:spAutoFit/>
          </a:bodyPr>
          <a:lstStyle/>
          <a:p>
            <a:r>
              <a:rPr lang="en-US" sz="2400" u="sng" dirty="0">
                <a:latin typeface="Arial Rounded MT Bold" panose="020F0704030504030204" pitchFamily="34" charset="0"/>
              </a:rPr>
              <a:t>For vector cutting</a:t>
            </a:r>
          </a:p>
          <a:p>
            <a:r>
              <a:rPr lang="en-US" sz="2400" dirty="0">
                <a:latin typeface="Arial Rounded MT Bold" panose="020F0704030504030204" pitchFamily="34" charset="0"/>
              </a:rPr>
              <a:t>Lines should be in red, and thickness should be in hairline.</a:t>
            </a:r>
            <a:endParaRPr lang="en-SG" sz="2400" dirty="0">
              <a:latin typeface="Arial Rounded MT Bold" panose="020F0704030504030204" pitchFamily="34" charset="0"/>
            </a:endParaRPr>
          </a:p>
        </p:txBody>
      </p:sp>
      <p:sp>
        <p:nvSpPr>
          <p:cNvPr id="10" name="TextBox 9">
            <a:extLst>
              <a:ext uri="{FF2B5EF4-FFF2-40B4-BE49-F238E27FC236}">
                <a16:creationId xmlns:a16="http://schemas.microsoft.com/office/drawing/2014/main" id="{DBD1E206-A75B-408D-8E69-1C1AFB132F8E}"/>
              </a:ext>
            </a:extLst>
          </p:cNvPr>
          <p:cNvSpPr txBox="1"/>
          <p:nvPr/>
        </p:nvSpPr>
        <p:spPr>
          <a:xfrm>
            <a:off x="279400" y="5857876"/>
            <a:ext cx="6121400" cy="1569660"/>
          </a:xfrm>
          <a:prstGeom prst="rect">
            <a:avLst/>
          </a:prstGeom>
          <a:noFill/>
        </p:spPr>
        <p:txBody>
          <a:bodyPr wrap="square" rtlCol="0">
            <a:spAutoFit/>
          </a:bodyPr>
          <a:lstStyle/>
          <a:p>
            <a:pPr algn="r"/>
            <a:r>
              <a:rPr lang="en-US" sz="2400" u="sng" dirty="0">
                <a:latin typeface="Arial Rounded MT Bold" panose="020F0704030504030204" pitchFamily="34" charset="0"/>
              </a:rPr>
              <a:t>For raster engraving</a:t>
            </a:r>
          </a:p>
          <a:p>
            <a:pPr algn="r"/>
            <a:r>
              <a:rPr lang="en-US" sz="2400" dirty="0">
                <a:latin typeface="Arial Rounded MT Bold" panose="020F0704030504030204" pitchFamily="34" charset="0"/>
              </a:rPr>
              <a:t>Line thickness can be anything other than “None” or “Hairline”. Object(s) color should be in green.</a:t>
            </a:r>
          </a:p>
        </p:txBody>
      </p:sp>
      <p:grpSp>
        <p:nvGrpSpPr>
          <p:cNvPr id="15" name="Group 14">
            <a:extLst>
              <a:ext uri="{FF2B5EF4-FFF2-40B4-BE49-F238E27FC236}">
                <a16:creationId xmlns:a16="http://schemas.microsoft.com/office/drawing/2014/main" id="{7DEBC8E0-DA97-475B-82BE-E656382A3917}"/>
              </a:ext>
            </a:extLst>
          </p:cNvPr>
          <p:cNvGrpSpPr/>
          <p:nvPr/>
        </p:nvGrpSpPr>
        <p:grpSpPr>
          <a:xfrm>
            <a:off x="279400" y="2065199"/>
            <a:ext cx="6121400" cy="3443288"/>
            <a:chOff x="279400" y="2065199"/>
            <a:chExt cx="6121400" cy="3443288"/>
          </a:xfrm>
        </p:grpSpPr>
        <p:pic>
          <p:nvPicPr>
            <p:cNvPr id="4" name="Picture 3">
              <a:extLst>
                <a:ext uri="{FF2B5EF4-FFF2-40B4-BE49-F238E27FC236}">
                  <a16:creationId xmlns:a16="http://schemas.microsoft.com/office/drawing/2014/main" id="{7E423172-31BC-4A55-8D7B-53B77D5D6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065199"/>
              <a:ext cx="6121400" cy="3443288"/>
            </a:xfrm>
            <a:prstGeom prst="rect">
              <a:avLst/>
            </a:prstGeom>
          </p:spPr>
        </p:pic>
        <p:sp>
          <p:nvSpPr>
            <p:cNvPr id="3" name="Rectangle 2">
              <a:extLst>
                <a:ext uri="{FF2B5EF4-FFF2-40B4-BE49-F238E27FC236}">
                  <a16:creationId xmlns:a16="http://schemas.microsoft.com/office/drawing/2014/main" id="{B031A3DB-05F4-479F-B23A-1221EC212F1D}"/>
                </a:ext>
              </a:extLst>
            </p:cNvPr>
            <p:cNvSpPr/>
            <p:nvPr/>
          </p:nvSpPr>
          <p:spPr>
            <a:xfrm>
              <a:off x="3710940" y="2365652"/>
              <a:ext cx="408940" cy="16799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Arrow: Down 4">
              <a:extLst>
                <a:ext uri="{FF2B5EF4-FFF2-40B4-BE49-F238E27FC236}">
                  <a16:creationId xmlns:a16="http://schemas.microsoft.com/office/drawing/2014/main" id="{C07B6725-8071-489B-8572-A895DBCB9F99}"/>
                </a:ext>
              </a:extLst>
            </p:cNvPr>
            <p:cNvSpPr/>
            <p:nvPr/>
          </p:nvSpPr>
          <p:spPr>
            <a:xfrm rot="10800000">
              <a:off x="3789680" y="2589163"/>
              <a:ext cx="251460" cy="37192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1E20F213-9B64-4621-9C16-FBCDEA72F263}"/>
                </a:ext>
              </a:extLst>
            </p:cNvPr>
            <p:cNvSpPr/>
            <p:nvPr/>
          </p:nvSpPr>
          <p:spPr>
            <a:xfrm>
              <a:off x="5229225" y="5215890"/>
              <a:ext cx="756285" cy="1352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Arrow: Down 10">
              <a:extLst>
                <a:ext uri="{FF2B5EF4-FFF2-40B4-BE49-F238E27FC236}">
                  <a16:creationId xmlns:a16="http://schemas.microsoft.com/office/drawing/2014/main" id="{2671D1E7-39F8-4F34-9FC1-E8908202D3CA}"/>
                </a:ext>
              </a:extLst>
            </p:cNvPr>
            <p:cNvSpPr/>
            <p:nvPr/>
          </p:nvSpPr>
          <p:spPr>
            <a:xfrm>
              <a:off x="5479732" y="4844276"/>
              <a:ext cx="255269" cy="32004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6" name="Group 15">
            <a:extLst>
              <a:ext uri="{FF2B5EF4-FFF2-40B4-BE49-F238E27FC236}">
                <a16:creationId xmlns:a16="http://schemas.microsoft.com/office/drawing/2014/main" id="{5BD85DA4-2C1F-4097-AE10-B27446C83A76}"/>
              </a:ext>
            </a:extLst>
          </p:cNvPr>
          <p:cNvGrpSpPr/>
          <p:nvPr/>
        </p:nvGrpSpPr>
        <p:grpSpPr>
          <a:xfrm>
            <a:off x="6400800" y="5857876"/>
            <a:ext cx="6121400" cy="3443287"/>
            <a:chOff x="6400800" y="5857876"/>
            <a:chExt cx="6121400" cy="3443287"/>
          </a:xfrm>
        </p:grpSpPr>
        <p:pic>
          <p:nvPicPr>
            <p:cNvPr id="6" name="Picture 5">
              <a:extLst>
                <a:ext uri="{FF2B5EF4-FFF2-40B4-BE49-F238E27FC236}">
                  <a16:creationId xmlns:a16="http://schemas.microsoft.com/office/drawing/2014/main" id="{1457A2FC-574E-47F7-A1D1-8FB90B203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5857876"/>
              <a:ext cx="6121400" cy="3443287"/>
            </a:xfrm>
            <a:prstGeom prst="rect">
              <a:avLst/>
            </a:prstGeom>
          </p:spPr>
        </p:pic>
        <p:sp>
          <p:nvSpPr>
            <p:cNvPr id="12" name="Rectangle 11">
              <a:extLst>
                <a:ext uri="{FF2B5EF4-FFF2-40B4-BE49-F238E27FC236}">
                  <a16:creationId xmlns:a16="http://schemas.microsoft.com/office/drawing/2014/main" id="{FD2D8360-546E-4E79-98E5-BF371D338444}"/>
                </a:ext>
              </a:extLst>
            </p:cNvPr>
            <p:cNvSpPr/>
            <p:nvPr/>
          </p:nvSpPr>
          <p:spPr>
            <a:xfrm>
              <a:off x="10536555" y="8990330"/>
              <a:ext cx="1585595" cy="1593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Down 12">
              <a:extLst>
                <a:ext uri="{FF2B5EF4-FFF2-40B4-BE49-F238E27FC236}">
                  <a16:creationId xmlns:a16="http://schemas.microsoft.com/office/drawing/2014/main" id="{E4A1D212-D90B-4006-92EA-3FE5E8095386}"/>
                </a:ext>
              </a:extLst>
            </p:cNvPr>
            <p:cNvSpPr/>
            <p:nvPr/>
          </p:nvSpPr>
          <p:spPr>
            <a:xfrm>
              <a:off x="11115793" y="8641081"/>
              <a:ext cx="213559" cy="31476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489805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B3CA06-B232-4BBD-93A0-8C7480B08737}"/>
              </a:ext>
            </a:extLst>
          </p:cNvPr>
          <p:cNvSpPr txBox="1"/>
          <p:nvPr/>
        </p:nvSpPr>
        <p:spPr>
          <a:xfrm>
            <a:off x="279400" y="286567"/>
            <a:ext cx="3840480" cy="584775"/>
          </a:xfrm>
          <a:prstGeom prst="rect">
            <a:avLst/>
          </a:prstGeom>
          <a:noFill/>
        </p:spPr>
        <p:txBody>
          <a:bodyPr wrap="square" rtlCol="0">
            <a:spAutoFit/>
          </a:bodyPr>
          <a:lstStyle/>
          <a:p>
            <a:r>
              <a:rPr lang="en-US" sz="3200" dirty="0">
                <a:latin typeface="Arial Rounded MT Bold" panose="020F0704030504030204" pitchFamily="34" charset="0"/>
              </a:rPr>
              <a:t>Step 7</a:t>
            </a:r>
          </a:p>
        </p:txBody>
      </p:sp>
      <p:pic>
        <p:nvPicPr>
          <p:cNvPr id="4" name="Picture 3" descr="A screenshot of a computer&#10;&#10;Description automatically generated">
            <a:extLst>
              <a:ext uri="{FF2B5EF4-FFF2-40B4-BE49-F238E27FC236}">
                <a16:creationId xmlns:a16="http://schemas.microsoft.com/office/drawing/2014/main" id="{CB006CB3-FE19-4A7B-947E-08F6FC888849}"/>
              </a:ext>
            </a:extLst>
          </p:cNvPr>
          <p:cNvPicPr>
            <a:picLocks noChangeAspect="1"/>
          </p:cNvPicPr>
          <p:nvPr/>
        </p:nvPicPr>
        <p:blipFill rotWithShape="1">
          <a:blip r:embed="rId2">
            <a:extLst>
              <a:ext uri="{28A0092B-C50C-407E-A947-70E740481C1C}">
                <a14:useLocalDpi xmlns:a14="http://schemas.microsoft.com/office/drawing/2010/main" val="0"/>
              </a:ext>
            </a:extLst>
          </a:blip>
          <a:srcRect l="12232" t="11275" r="5884" b="4993"/>
          <a:stretch/>
        </p:blipFill>
        <p:spPr>
          <a:xfrm>
            <a:off x="279400" y="2108428"/>
            <a:ext cx="6644859" cy="382210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B429896-1677-4938-82F1-9412E9373786}"/>
              </a:ext>
            </a:extLst>
          </p:cNvPr>
          <p:cNvPicPr>
            <a:picLocks noChangeAspect="1"/>
          </p:cNvPicPr>
          <p:nvPr/>
        </p:nvPicPr>
        <p:blipFill rotWithShape="1">
          <a:blip r:embed="rId3">
            <a:extLst>
              <a:ext uri="{28A0092B-C50C-407E-A947-70E740481C1C}">
                <a14:useLocalDpi xmlns:a14="http://schemas.microsoft.com/office/drawing/2010/main" val="0"/>
              </a:ext>
            </a:extLst>
          </a:blip>
          <a:srcRect l="30185" t="25252" r="28805" b="22084"/>
          <a:stretch/>
        </p:blipFill>
        <p:spPr>
          <a:xfrm>
            <a:off x="7088051" y="5375774"/>
            <a:ext cx="5434149" cy="3925389"/>
          </a:xfrm>
          <a:prstGeom prst="rect">
            <a:avLst/>
          </a:prstGeom>
        </p:spPr>
      </p:pic>
      <p:sp>
        <p:nvSpPr>
          <p:cNvPr id="7" name="TextBox 6">
            <a:extLst>
              <a:ext uri="{FF2B5EF4-FFF2-40B4-BE49-F238E27FC236}">
                <a16:creationId xmlns:a16="http://schemas.microsoft.com/office/drawing/2014/main" id="{0214FBFA-1956-4468-9C09-3E31ACAF1E50}"/>
              </a:ext>
            </a:extLst>
          </p:cNvPr>
          <p:cNvSpPr txBox="1"/>
          <p:nvPr/>
        </p:nvSpPr>
        <p:spPr>
          <a:xfrm>
            <a:off x="279400" y="871342"/>
            <a:ext cx="12242800" cy="830997"/>
          </a:xfrm>
          <a:prstGeom prst="rect">
            <a:avLst/>
          </a:prstGeom>
          <a:noFill/>
        </p:spPr>
        <p:txBody>
          <a:bodyPr wrap="square" rtlCol="0">
            <a:spAutoFit/>
          </a:bodyPr>
          <a:lstStyle/>
          <a:p>
            <a:r>
              <a:rPr lang="en-US" sz="2400" dirty="0">
                <a:latin typeface="Arial Rounded MT Bold" panose="020F0704030504030204" pitchFamily="34" charset="0"/>
              </a:rPr>
              <a:t>You can change the outline color, infill color and line thickness of your line(s) and object(s) by clicking twice at the two icons at the bottom right.</a:t>
            </a:r>
          </a:p>
        </p:txBody>
      </p:sp>
      <p:sp>
        <p:nvSpPr>
          <p:cNvPr id="3" name="Rectangle 2">
            <a:extLst>
              <a:ext uri="{FF2B5EF4-FFF2-40B4-BE49-F238E27FC236}">
                <a16:creationId xmlns:a16="http://schemas.microsoft.com/office/drawing/2014/main" id="{CA8F3A5B-0BE9-49D2-BCDB-0CA834336BF7}"/>
              </a:ext>
            </a:extLst>
          </p:cNvPr>
          <p:cNvSpPr/>
          <p:nvPr/>
        </p:nvSpPr>
        <p:spPr>
          <a:xfrm>
            <a:off x="5953760" y="5773420"/>
            <a:ext cx="863600" cy="157117"/>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2C48CCC0-D05D-436F-9E7E-DE85A8A4381D}"/>
              </a:ext>
            </a:extLst>
          </p:cNvPr>
          <p:cNvSpPr txBox="1"/>
          <p:nvPr/>
        </p:nvSpPr>
        <p:spPr>
          <a:xfrm>
            <a:off x="7194950" y="4854400"/>
            <a:ext cx="2070100" cy="523220"/>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CHANGE OUTLINE COLOUR</a:t>
            </a:r>
            <a:endParaRPr lang="en-SG" sz="1400" dirty="0">
              <a:solidFill>
                <a:srgbClr val="FF0000"/>
              </a:solidFill>
              <a:latin typeface="Arial Rounded MT Bold" panose="020F0704030504030204" pitchFamily="34" charset="0"/>
            </a:endParaRPr>
          </a:p>
        </p:txBody>
      </p:sp>
      <p:sp>
        <p:nvSpPr>
          <p:cNvPr id="16" name="Rectangle 15">
            <a:extLst>
              <a:ext uri="{FF2B5EF4-FFF2-40B4-BE49-F238E27FC236}">
                <a16:creationId xmlns:a16="http://schemas.microsoft.com/office/drawing/2014/main" id="{816F2E2E-98B9-4151-BE13-42ECD8B1865B}"/>
              </a:ext>
            </a:extLst>
          </p:cNvPr>
          <p:cNvSpPr/>
          <p:nvPr/>
        </p:nvSpPr>
        <p:spPr>
          <a:xfrm>
            <a:off x="4852035" y="5773420"/>
            <a:ext cx="971550" cy="157117"/>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1278EDF0-5FA0-490C-98E1-EE884A1BB32A}"/>
              </a:ext>
            </a:extLst>
          </p:cNvPr>
          <p:cNvSpPr txBox="1"/>
          <p:nvPr/>
        </p:nvSpPr>
        <p:spPr>
          <a:xfrm>
            <a:off x="7194950" y="4186701"/>
            <a:ext cx="2070100" cy="523220"/>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CHANGE INFILL COLOUR</a:t>
            </a:r>
            <a:endParaRPr lang="en-SG" sz="1400" dirty="0">
              <a:solidFill>
                <a:srgbClr val="FF0000"/>
              </a:solidFill>
              <a:latin typeface="Arial Rounded MT Bold" panose="020F0704030504030204" pitchFamily="34" charset="0"/>
            </a:endParaRPr>
          </a:p>
        </p:txBody>
      </p:sp>
      <p:cxnSp>
        <p:nvCxnSpPr>
          <p:cNvPr id="24" name="Connector: Elbow 23">
            <a:extLst>
              <a:ext uri="{FF2B5EF4-FFF2-40B4-BE49-F238E27FC236}">
                <a16:creationId xmlns:a16="http://schemas.microsoft.com/office/drawing/2014/main" id="{D3C824BC-9E5F-4BA0-B27C-FFBD2C20C05E}"/>
              </a:ext>
            </a:extLst>
          </p:cNvPr>
          <p:cNvCxnSpPr>
            <a:cxnSpLocks/>
            <a:stCxn id="19" idx="1"/>
            <a:endCxn id="16" idx="0"/>
          </p:cNvCxnSpPr>
          <p:nvPr/>
        </p:nvCxnSpPr>
        <p:spPr>
          <a:xfrm rot="10800000" flipV="1">
            <a:off x="5337810" y="4448310"/>
            <a:ext cx="1857140" cy="1325109"/>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7ED3D27-B2E9-464B-8123-5F0681984495}"/>
              </a:ext>
            </a:extLst>
          </p:cNvPr>
          <p:cNvCxnSpPr>
            <a:stCxn id="9" idx="1"/>
            <a:endCxn id="3" idx="0"/>
          </p:cNvCxnSpPr>
          <p:nvPr/>
        </p:nvCxnSpPr>
        <p:spPr>
          <a:xfrm rot="10800000" flipV="1">
            <a:off x="6385560" y="5116010"/>
            <a:ext cx="809390" cy="65741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1F200CA-3987-4005-9B8D-34F052366F62}"/>
              </a:ext>
            </a:extLst>
          </p:cNvPr>
          <p:cNvSpPr/>
          <p:nvPr/>
        </p:nvSpPr>
        <p:spPr>
          <a:xfrm>
            <a:off x="2285999" y="3199812"/>
            <a:ext cx="525781" cy="15711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49C2558B-B30B-4363-B6E0-3085647B416D}"/>
              </a:ext>
            </a:extLst>
          </p:cNvPr>
          <p:cNvSpPr/>
          <p:nvPr/>
        </p:nvSpPr>
        <p:spPr>
          <a:xfrm>
            <a:off x="2285999" y="3356928"/>
            <a:ext cx="525781" cy="157117"/>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8" name="Straight Arrow Connector 37">
            <a:extLst>
              <a:ext uri="{FF2B5EF4-FFF2-40B4-BE49-F238E27FC236}">
                <a16:creationId xmlns:a16="http://schemas.microsoft.com/office/drawing/2014/main" id="{DE740B2C-6FD8-4628-B907-5A34659B4853}"/>
              </a:ext>
            </a:extLst>
          </p:cNvPr>
          <p:cNvCxnSpPr>
            <a:cxnSpLocks/>
            <a:stCxn id="45" idx="1"/>
            <a:endCxn id="35" idx="3"/>
          </p:cNvCxnSpPr>
          <p:nvPr/>
        </p:nvCxnSpPr>
        <p:spPr>
          <a:xfrm flipH="1" flipV="1">
            <a:off x="2811780" y="3278370"/>
            <a:ext cx="4383170" cy="32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725ABDA-0405-4469-ABDE-32DC0AD25B62}"/>
              </a:ext>
            </a:extLst>
          </p:cNvPr>
          <p:cNvSpPr txBox="1"/>
          <p:nvPr/>
        </p:nvSpPr>
        <p:spPr>
          <a:xfrm>
            <a:off x="7194950" y="3127709"/>
            <a:ext cx="2070100" cy="307777"/>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LINE COLOUR</a:t>
            </a:r>
            <a:endParaRPr lang="en-SG" sz="1400" dirty="0">
              <a:solidFill>
                <a:srgbClr val="FF0000"/>
              </a:solidFill>
              <a:latin typeface="Arial Rounded MT Bold" panose="020F0704030504030204" pitchFamily="34" charset="0"/>
            </a:endParaRPr>
          </a:p>
        </p:txBody>
      </p:sp>
      <p:sp>
        <p:nvSpPr>
          <p:cNvPr id="50" name="TextBox 49">
            <a:extLst>
              <a:ext uri="{FF2B5EF4-FFF2-40B4-BE49-F238E27FC236}">
                <a16:creationId xmlns:a16="http://schemas.microsoft.com/office/drawing/2014/main" id="{C86164BE-004E-4908-99C8-847674533F16}"/>
              </a:ext>
            </a:extLst>
          </p:cNvPr>
          <p:cNvSpPr txBox="1"/>
          <p:nvPr/>
        </p:nvSpPr>
        <p:spPr>
          <a:xfrm>
            <a:off x="7194950" y="3618237"/>
            <a:ext cx="2070100" cy="307777"/>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LINE THICKNESS</a:t>
            </a:r>
            <a:endParaRPr lang="en-SG" sz="1400" dirty="0">
              <a:solidFill>
                <a:srgbClr val="FF0000"/>
              </a:solidFill>
              <a:latin typeface="Arial Rounded MT Bold" panose="020F0704030504030204" pitchFamily="34" charset="0"/>
            </a:endParaRPr>
          </a:p>
        </p:txBody>
      </p:sp>
      <p:cxnSp>
        <p:nvCxnSpPr>
          <p:cNvPr id="52" name="Connector: Elbow 51">
            <a:extLst>
              <a:ext uri="{FF2B5EF4-FFF2-40B4-BE49-F238E27FC236}">
                <a16:creationId xmlns:a16="http://schemas.microsoft.com/office/drawing/2014/main" id="{6A7C88B3-7785-4F52-9E84-9CE13B3AC4D7}"/>
              </a:ext>
            </a:extLst>
          </p:cNvPr>
          <p:cNvCxnSpPr>
            <a:stCxn id="50" idx="1"/>
            <a:endCxn id="36" idx="3"/>
          </p:cNvCxnSpPr>
          <p:nvPr/>
        </p:nvCxnSpPr>
        <p:spPr>
          <a:xfrm rot="10800000">
            <a:off x="2811780" y="3435488"/>
            <a:ext cx="4383170" cy="336639"/>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3B58DCF-0100-4F53-AF71-484C6AC77266}"/>
              </a:ext>
            </a:extLst>
          </p:cNvPr>
          <p:cNvSpPr/>
          <p:nvPr/>
        </p:nvSpPr>
        <p:spPr>
          <a:xfrm>
            <a:off x="8136128" y="6705601"/>
            <a:ext cx="1701292" cy="25527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TextBox 56">
            <a:extLst>
              <a:ext uri="{FF2B5EF4-FFF2-40B4-BE49-F238E27FC236}">
                <a16:creationId xmlns:a16="http://schemas.microsoft.com/office/drawing/2014/main" id="{15B19A64-E3B3-4F62-A461-B219A716B109}"/>
              </a:ext>
            </a:extLst>
          </p:cNvPr>
          <p:cNvSpPr txBox="1"/>
          <p:nvPr/>
        </p:nvSpPr>
        <p:spPr>
          <a:xfrm>
            <a:off x="3310890" y="6679347"/>
            <a:ext cx="3695265" cy="307777"/>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COLOUR FORMAT SHOULD BE IN RGB</a:t>
            </a:r>
            <a:endParaRPr lang="en-SG" sz="1400" dirty="0">
              <a:solidFill>
                <a:srgbClr val="FF0000"/>
              </a:solidFill>
              <a:latin typeface="Arial Rounded MT Bold" panose="020F0704030504030204" pitchFamily="34" charset="0"/>
            </a:endParaRPr>
          </a:p>
        </p:txBody>
      </p:sp>
      <p:cxnSp>
        <p:nvCxnSpPr>
          <p:cNvPr id="59" name="Straight Arrow Connector 58">
            <a:extLst>
              <a:ext uri="{FF2B5EF4-FFF2-40B4-BE49-F238E27FC236}">
                <a16:creationId xmlns:a16="http://schemas.microsoft.com/office/drawing/2014/main" id="{49E9C4C7-0A3A-4819-99FD-98026E368BCF}"/>
              </a:ext>
            </a:extLst>
          </p:cNvPr>
          <p:cNvCxnSpPr>
            <a:stCxn id="57" idx="3"/>
            <a:endCxn id="55" idx="1"/>
          </p:cNvCxnSpPr>
          <p:nvPr/>
        </p:nvCxnSpPr>
        <p:spPr>
          <a:xfrm>
            <a:off x="7006155" y="6833236"/>
            <a:ext cx="11299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FDB6F90-D8EA-4821-80A3-6FEBC1CB1918}"/>
              </a:ext>
            </a:extLst>
          </p:cNvPr>
          <p:cNvSpPr/>
          <p:nvPr/>
        </p:nvSpPr>
        <p:spPr>
          <a:xfrm>
            <a:off x="9408160" y="7035800"/>
            <a:ext cx="670560" cy="9652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TextBox 61">
            <a:extLst>
              <a:ext uri="{FF2B5EF4-FFF2-40B4-BE49-F238E27FC236}">
                <a16:creationId xmlns:a16="http://schemas.microsoft.com/office/drawing/2014/main" id="{68B4FF0F-045D-457D-88A6-E70BCFEA79A9}"/>
              </a:ext>
            </a:extLst>
          </p:cNvPr>
          <p:cNvSpPr txBox="1"/>
          <p:nvPr/>
        </p:nvSpPr>
        <p:spPr>
          <a:xfrm>
            <a:off x="3290569" y="7154726"/>
            <a:ext cx="3695265" cy="738664"/>
          </a:xfrm>
          <a:prstGeom prst="rect">
            <a:avLst/>
          </a:prstGeom>
          <a:noFill/>
          <a:ln>
            <a:solidFill>
              <a:srgbClr val="FF0000"/>
            </a:solidFill>
          </a:ln>
        </p:spPr>
        <p:txBody>
          <a:bodyPr wrap="square" rtlCol="0">
            <a:spAutoFit/>
          </a:bodyPr>
          <a:lstStyle/>
          <a:p>
            <a:pPr algn="ctr"/>
            <a:r>
              <a:rPr lang="en-US" sz="1400" dirty="0">
                <a:solidFill>
                  <a:srgbClr val="FF0000"/>
                </a:solidFill>
                <a:latin typeface="Arial Rounded MT Bold" panose="020F0704030504030204" pitchFamily="34" charset="0"/>
              </a:rPr>
              <a:t>The object was meant to engrave; therefore, green was set at the maximum and the rest were set at zero.</a:t>
            </a:r>
            <a:endParaRPr lang="en-SG" sz="1400" dirty="0">
              <a:solidFill>
                <a:srgbClr val="FF0000"/>
              </a:solidFill>
              <a:latin typeface="Arial Rounded MT Bold" panose="020F0704030504030204" pitchFamily="34" charset="0"/>
            </a:endParaRPr>
          </a:p>
        </p:txBody>
      </p:sp>
      <p:cxnSp>
        <p:nvCxnSpPr>
          <p:cNvPr id="64" name="Straight Arrow Connector 63">
            <a:extLst>
              <a:ext uri="{FF2B5EF4-FFF2-40B4-BE49-F238E27FC236}">
                <a16:creationId xmlns:a16="http://schemas.microsoft.com/office/drawing/2014/main" id="{C84F3F74-4A03-4D9A-96F9-16B7E1CD89A4}"/>
              </a:ext>
            </a:extLst>
          </p:cNvPr>
          <p:cNvCxnSpPr>
            <a:stCxn id="62" idx="3"/>
            <a:endCxn id="60" idx="1"/>
          </p:cNvCxnSpPr>
          <p:nvPr/>
        </p:nvCxnSpPr>
        <p:spPr>
          <a:xfrm flipV="1">
            <a:off x="6985834" y="7518400"/>
            <a:ext cx="2422326" cy="56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052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906</TotalTime>
  <Words>1248</Words>
  <Application>Microsoft Office PowerPoint</Application>
  <PresentationFormat>A3 Paper (297x420 mm)</PresentationFormat>
  <Paragraphs>93</Paragraphs>
  <Slides>24</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 WEI HLAING</dc:creator>
  <cp:lastModifiedBy>SU WEI HLAING</cp:lastModifiedBy>
  <cp:revision>22</cp:revision>
  <dcterms:created xsi:type="dcterms:W3CDTF">2022-02-04T05:45:27Z</dcterms:created>
  <dcterms:modified xsi:type="dcterms:W3CDTF">2022-02-08T15:51:47Z</dcterms:modified>
</cp:coreProperties>
</file>